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3" r:id="rId2"/>
    <p:sldId id="312" r:id="rId3"/>
    <p:sldId id="313" r:id="rId4"/>
    <p:sldId id="388" r:id="rId5"/>
    <p:sldId id="321" r:id="rId6"/>
    <p:sldId id="320" r:id="rId7"/>
    <p:sldId id="322" r:id="rId8"/>
    <p:sldId id="373" r:id="rId9"/>
    <p:sldId id="368" r:id="rId10"/>
    <p:sldId id="314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19" r:id="rId19"/>
    <p:sldId id="316" r:id="rId20"/>
    <p:sldId id="389" r:id="rId21"/>
    <p:sldId id="390" r:id="rId22"/>
    <p:sldId id="324" r:id="rId23"/>
    <p:sldId id="370" r:id="rId24"/>
    <p:sldId id="367" r:id="rId25"/>
    <p:sldId id="381" r:id="rId26"/>
    <p:sldId id="382" r:id="rId27"/>
    <p:sldId id="326" r:id="rId28"/>
    <p:sldId id="327" r:id="rId29"/>
    <p:sldId id="383" r:id="rId30"/>
    <p:sldId id="384" r:id="rId31"/>
    <p:sldId id="385" r:id="rId32"/>
    <p:sldId id="386" r:id="rId33"/>
    <p:sldId id="328" r:id="rId34"/>
    <p:sldId id="387" r:id="rId35"/>
    <p:sldId id="329" r:id="rId36"/>
    <p:sldId id="391" r:id="rId37"/>
    <p:sldId id="332" r:id="rId38"/>
    <p:sldId id="333" r:id="rId39"/>
    <p:sldId id="334" r:id="rId40"/>
    <p:sldId id="335" r:id="rId41"/>
    <p:sldId id="336" r:id="rId42"/>
    <p:sldId id="337" r:id="rId43"/>
    <p:sldId id="339" r:id="rId44"/>
    <p:sldId id="340" r:id="rId45"/>
    <p:sldId id="341" r:id="rId46"/>
    <p:sldId id="343" r:id="rId47"/>
    <p:sldId id="345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182BA-A64D-4BB7-91F2-7321EAFDF9EA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91DDB-F0E4-467F-B0CF-8FC12BAB4929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7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D14D08-E5B9-4226-B6C5-B3D200AE06A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FC87-0B85-459A-8C57-333703706F94}" type="datetimeFigureOut">
              <a:rPr lang="es-CO" smtClean="0"/>
              <a:pPr/>
              <a:t>07/11/2012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31C0D-E6BD-4878-A249-8AF507F0A807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www.laultimageneracion.com/2008/12/el-chip-ya-prepara-el-terreno-al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O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2600" i="1" dirty="0" smtClean="0">
                <a:latin typeface="Arial" pitchFamily="34" charset="0"/>
                <a:cs typeface="Arial" pitchFamily="34" charset="0"/>
              </a:rPr>
              <a:t>Proceso de identificar, preservar, analizar y presentar evidencia digital en una forma que es legalmente aceptable </a:t>
            </a:r>
          </a:p>
          <a:p>
            <a:pPr>
              <a:buNone/>
            </a:pPr>
            <a:r>
              <a:rPr lang="es-CO" sz="2600" i="1" dirty="0" smtClean="0">
                <a:latin typeface="Arial" pitchFamily="34" charset="0"/>
                <a:cs typeface="Arial" pitchFamily="34" charset="0"/>
              </a:rPr>
              <a:t>						(</a:t>
            </a:r>
            <a:r>
              <a:rPr lang="es-CO" sz="2800" dirty="0" smtClean="0">
                <a:latin typeface="Arial" pitchFamily="34" charset="0"/>
                <a:cs typeface="Arial" pitchFamily="34" charset="0"/>
              </a:rPr>
              <a:t>Mc </a:t>
            </a:r>
            <a:r>
              <a:rPr lang="es-CO" sz="2800" dirty="0" err="1" smtClean="0">
                <a:latin typeface="Arial" pitchFamily="34" charset="0"/>
                <a:cs typeface="Arial" pitchFamily="34" charset="0"/>
              </a:rPr>
              <a:t>Kemmish</a:t>
            </a:r>
            <a:r>
              <a:rPr lang="es-CO" sz="2800" dirty="0" smtClean="0">
                <a:latin typeface="Arial" pitchFamily="34" charset="0"/>
                <a:cs typeface="Arial" pitchFamily="34" charset="0"/>
              </a:rPr>
              <a:t>, 1999</a:t>
            </a:r>
            <a:r>
              <a:rPr lang="es-CO" sz="2600" i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None/>
            </a:pPr>
            <a:endParaRPr lang="es-CO" sz="2600" i="1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CO" sz="2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Crimen Informático</a:t>
            </a:r>
          </a:p>
          <a:p>
            <a:r>
              <a:rPr lang="es-CO" sz="2200" dirty="0" smtClean="0">
                <a:latin typeface="Arial" pitchFamily="34" charset="0"/>
                <a:cs typeface="Arial" pitchFamily="34" charset="0"/>
              </a:rPr>
              <a:t>Cualquier comportamiento ilegal cometido por medio o en relación con un sistema informático o red.</a:t>
            </a:r>
          </a:p>
          <a:p>
            <a:r>
              <a:rPr lang="es-CO" sz="2200" dirty="0" smtClean="0">
                <a:latin typeface="Arial" pitchFamily="34" charset="0"/>
                <a:cs typeface="Arial" pitchFamily="34" charset="0"/>
              </a:rPr>
              <a:t>El PC o la red puede ser la herramienta o la víctima o el medio de un crimen.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Cadena de custodia</a:t>
            </a: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Pasos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procedimientos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preservar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la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prueba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digital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permita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convertirla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usarla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como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evidencia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digital</a:t>
            </a:r>
          </a:p>
          <a:p>
            <a:r>
              <a:rPr lang="es-CO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Muestra: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Quién obtuvo la evidencia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Dónde y cuando fue obtenida la evidencia 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Quién protegió la evidencia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Como se almacenó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Quién ha tenido acceso a la evidencia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327496"/>
            <a:ext cx="7786742" cy="443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857224" y="5929330"/>
            <a:ext cx="283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C00000"/>
                </a:solidFill>
              </a:rPr>
              <a:t>Fiscalía General de la nación</a:t>
            </a:r>
            <a:endParaRPr lang="es-CO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857224" y="5929330"/>
            <a:ext cx="283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C00000"/>
                </a:solidFill>
              </a:rPr>
              <a:t>Fiscalía General de la nación</a:t>
            </a:r>
            <a:endParaRPr lang="es-CO" dirty="0">
              <a:solidFill>
                <a:srgbClr val="C0000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85860"/>
            <a:ext cx="8186595" cy="455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857224" y="5929330"/>
            <a:ext cx="283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C00000"/>
                </a:solidFill>
              </a:rPr>
              <a:t>Fiscalía General de la nación</a:t>
            </a:r>
            <a:endParaRPr lang="es-CO" dirty="0">
              <a:solidFill>
                <a:srgbClr val="C0000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8358246" cy="4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l="5423" t="4260" r="2107" b="5133"/>
          <a:stretch>
            <a:fillRect/>
          </a:stretch>
        </p:blipFill>
        <p:spPr bwMode="auto">
          <a:xfrm>
            <a:off x="142844" y="500042"/>
            <a:ext cx="4537075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428" r="2916" b="2760"/>
          <a:stretch>
            <a:fillRect/>
          </a:stretch>
        </p:blipFill>
        <p:spPr bwMode="auto">
          <a:xfrm>
            <a:off x="4669904" y="670699"/>
            <a:ext cx="4366592" cy="5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937" r="2736" b="937"/>
          <a:stretch>
            <a:fillRect/>
          </a:stretch>
        </p:blipFill>
        <p:spPr bwMode="auto">
          <a:xfrm rot="5400000">
            <a:off x="1868412" y="130175"/>
            <a:ext cx="4872038" cy="672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 l="2548" r="7031"/>
          <a:stretch>
            <a:fillRect/>
          </a:stretch>
        </p:blipFill>
        <p:spPr bwMode="auto">
          <a:xfrm rot="5400000">
            <a:off x="2085802" y="-299907"/>
            <a:ext cx="4972397" cy="771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 l="5368" t="1793"/>
          <a:stretch>
            <a:fillRect/>
          </a:stretch>
        </p:blipFill>
        <p:spPr bwMode="auto">
          <a:xfrm rot="5400000">
            <a:off x="2006574" y="-77804"/>
            <a:ext cx="4572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Principio de </a:t>
            </a: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transferencia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Locard</a:t>
            </a:r>
            <a:endParaRPr lang="en-US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Cualquier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objeto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entra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en la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escena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del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crimen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deja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un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rastro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en la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escena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viceversa</a:t>
            </a:r>
            <a:endParaRPr lang="es-CO" sz="24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21 Grupo"/>
          <p:cNvGrpSpPr/>
          <p:nvPr/>
        </p:nvGrpSpPr>
        <p:grpSpPr>
          <a:xfrm>
            <a:off x="2071670" y="3429000"/>
            <a:ext cx="5072098" cy="2286016"/>
            <a:chOff x="2000232" y="2857496"/>
            <a:chExt cx="5072098" cy="2286016"/>
          </a:xfrm>
        </p:grpSpPr>
        <p:sp>
          <p:nvSpPr>
            <p:cNvPr id="5" name="4 CuadroTexto"/>
            <p:cNvSpPr txBox="1"/>
            <p:nvPr/>
          </p:nvSpPr>
          <p:spPr>
            <a:xfrm>
              <a:off x="3000364" y="2857496"/>
              <a:ext cx="3000396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Escena</a:t>
              </a:r>
              <a:r>
                <a:rPr lang="en-US" dirty="0" smtClean="0"/>
                <a:t> del </a:t>
              </a:r>
              <a:r>
                <a:rPr lang="en-US" dirty="0" err="1" smtClean="0"/>
                <a:t>crimen</a:t>
              </a:r>
              <a:endParaRPr lang="es-CO" dirty="0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2000232" y="4774180"/>
              <a:ext cx="1292341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Sospechoso</a:t>
              </a:r>
              <a:endParaRPr lang="es-CO" dirty="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5752111" y="4762038"/>
              <a:ext cx="1320219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Víctima</a:t>
              </a:r>
              <a:endParaRPr lang="es-CO" dirty="0"/>
            </a:p>
          </p:txBody>
        </p:sp>
        <p:sp>
          <p:nvSpPr>
            <p:cNvPr id="10" name="9 Elipse"/>
            <p:cNvSpPr/>
            <p:nvPr/>
          </p:nvSpPr>
          <p:spPr>
            <a:xfrm>
              <a:off x="3571868" y="3786190"/>
              <a:ext cx="1928826" cy="785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Evidencia</a:t>
              </a:r>
              <a:endParaRPr lang="es-CO" dirty="0"/>
            </a:p>
          </p:txBody>
        </p:sp>
        <p:cxnSp>
          <p:nvCxnSpPr>
            <p:cNvPr id="12" name="11 Conector recto de flecha"/>
            <p:cNvCxnSpPr/>
            <p:nvPr/>
          </p:nvCxnSpPr>
          <p:spPr>
            <a:xfrm rot="5400000" flipH="1" flipV="1">
              <a:off x="2513730" y="3370994"/>
              <a:ext cx="1548000" cy="12826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/>
            <p:nvPr/>
          </p:nvCxnSpPr>
          <p:spPr>
            <a:xfrm rot="16200000" flipH="1">
              <a:off x="5143504" y="3357562"/>
              <a:ext cx="1571636" cy="128588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 flipV="1">
              <a:off x="3298995" y="4946704"/>
              <a:ext cx="2459538" cy="121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Información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útil</a:t>
            </a:r>
            <a:endParaRPr lang="en-US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Archivos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eliminados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MAC Times</a:t>
            </a:r>
          </a:p>
          <a:p>
            <a:pPr lvl="2"/>
            <a:r>
              <a:rPr lang="es-CO" dirty="0" smtClean="0"/>
              <a:t>Modificación (</a:t>
            </a:r>
            <a:r>
              <a:rPr lang="es-CO" dirty="0" err="1" smtClean="0"/>
              <a:t>Modification</a:t>
            </a:r>
            <a:r>
              <a:rPr lang="es-CO" dirty="0" smtClean="0"/>
              <a:t>): Cambios en el fichero o directorio a nivel de su contenido.</a:t>
            </a:r>
          </a:p>
          <a:p>
            <a:pPr lvl="2"/>
            <a:r>
              <a:rPr lang="es-CO" dirty="0" smtClean="0"/>
              <a:t>Acceso (Access): Acciones de lectura, escritura (puede no implicar cambio), etc.</a:t>
            </a:r>
          </a:p>
          <a:p>
            <a:pPr lvl="2"/>
            <a:r>
              <a:rPr lang="es-CO" dirty="0" smtClean="0"/>
              <a:t>Cambio (</a:t>
            </a:r>
            <a:r>
              <a:rPr lang="es-CO" dirty="0" err="1" smtClean="0"/>
              <a:t>Change</a:t>
            </a:r>
            <a:r>
              <a:rPr lang="es-CO" dirty="0" smtClean="0"/>
              <a:t>): Cambio a nivel de características del fichero (permisos, usuario propietarios, etc.)</a:t>
            </a:r>
          </a:p>
          <a:p>
            <a:pPr lvl="1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Archivos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de log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Propósitos del análisis forense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Habilitar a las organizaciones para emprender procesos legales contra los atacantes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Proveer conocimiento técnico comprensivo de cómo el ataque llegó desde el origen al destino</a:t>
            </a:r>
          </a:p>
          <a:p>
            <a:pPr>
              <a:buNone/>
            </a:pPr>
            <a:endParaRPr lang="es-CO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 smtClean="0">
                <a:solidFill>
                  <a:srgbClr val="006699"/>
                </a:solidFill>
              </a:rPr>
              <a:t>Preservación de evidencia volátil</a:t>
            </a:r>
            <a:endParaRPr lang="es-CO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En lo posible no apagar la máquina y recoger inmediatamente la evidencia volátil sin alterar la Escena </a:t>
            </a:r>
          </a:p>
          <a:p>
            <a:r>
              <a:rPr lang="es-CO" dirty="0" smtClean="0"/>
              <a:t>Usar el mínimo de memoria posible para no sobrescribir</a:t>
            </a:r>
          </a:p>
          <a:p>
            <a:r>
              <a:rPr lang="es-CO" dirty="0" smtClean="0"/>
              <a:t>Aislar la máquina de la red para evitar </a:t>
            </a:r>
            <a:r>
              <a:rPr lang="es-CO" dirty="0" err="1" smtClean="0"/>
              <a:t>lteraciones</a:t>
            </a:r>
            <a:endParaRPr lang="es-CO" dirty="0" smtClean="0"/>
          </a:p>
          <a:p>
            <a:r>
              <a:rPr lang="es-CO" dirty="0" smtClean="0"/>
              <a:t>Guardar la información en otro dispositivo (</a:t>
            </a:r>
            <a:r>
              <a:rPr lang="es-CO" dirty="0" err="1" smtClean="0"/>
              <a:t>Pendrive</a:t>
            </a:r>
            <a:r>
              <a:rPr lang="es-CO" dirty="0" smtClean="0"/>
              <a:t>, otro equipo seguro, etc.)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 smtClean="0">
                <a:solidFill>
                  <a:srgbClr val="006699"/>
                </a:solidFill>
              </a:rPr>
              <a:t>Preservación de evidencia persistente</a:t>
            </a:r>
            <a:endParaRPr lang="es-CO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O" dirty="0" smtClean="0"/>
              <a:t>Apagar sin correr secuencia de bajada</a:t>
            </a:r>
          </a:p>
          <a:p>
            <a:r>
              <a:rPr lang="es-CO" dirty="0" smtClean="0"/>
              <a:t>Documentar conexiones</a:t>
            </a:r>
          </a:p>
          <a:p>
            <a:r>
              <a:rPr lang="es-CO" dirty="0" smtClean="0"/>
              <a:t>Identificar y precintar</a:t>
            </a:r>
          </a:p>
          <a:p>
            <a:r>
              <a:rPr lang="es-CO" dirty="0" smtClean="0"/>
              <a:t>Utilizar material adecuado para el transporte</a:t>
            </a:r>
          </a:p>
          <a:p>
            <a:r>
              <a:rPr lang="es-CO" dirty="0" smtClean="0"/>
              <a:t>(interferencia electromagnética, humedad)</a:t>
            </a:r>
          </a:p>
          <a:p>
            <a:r>
              <a:rPr lang="es-CO" dirty="0" smtClean="0"/>
              <a:t>Guardar en lugar seguro y limpio</a:t>
            </a:r>
          </a:p>
          <a:p>
            <a:r>
              <a:rPr lang="es-CO" dirty="0" smtClean="0"/>
              <a:t>Verificar secuencia de </a:t>
            </a:r>
            <a:r>
              <a:rPr lang="es-CO" dirty="0" err="1" smtClean="0"/>
              <a:t>booteo</a:t>
            </a:r>
            <a:endParaRPr lang="es-CO" dirty="0" smtClean="0"/>
          </a:p>
          <a:p>
            <a:r>
              <a:rPr lang="es-CO" dirty="0" smtClean="0"/>
              <a:t>Utilizar software forense</a:t>
            </a:r>
          </a:p>
          <a:p>
            <a:r>
              <a:rPr lang="es-CO" dirty="0" err="1" smtClean="0"/>
              <a:t>Bootear</a:t>
            </a:r>
            <a:r>
              <a:rPr lang="es-CO" dirty="0" smtClean="0"/>
              <a:t> con un sistema propio</a:t>
            </a:r>
          </a:p>
          <a:p>
            <a:r>
              <a:rPr lang="es-CO" dirty="0" smtClean="0"/>
              <a:t>Autentificar (hash)</a:t>
            </a:r>
          </a:p>
          <a:p>
            <a:r>
              <a:rPr lang="es-CO" dirty="0" smtClean="0"/>
              <a:t>Copia bit-a-bit (2 copias para trabajo)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Herramientas </a:t>
            </a:r>
            <a:r>
              <a:rPr lang="es-CO" sz="3400" dirty="0" err="1" smtClean="0">
                <a:solidFill>
                  <a:srgbClr val="006699"/>
                </a:solidFill>
              </a:rPr>
              <a:t>Sw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The Coroner’s Toolkit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Realiza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análisis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sistemas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UNIX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The Coroner’s Toolkit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Sistemas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UNIX/Windows,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cuenta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interfaz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gráfica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(Autopsy)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Foundstone</a:t>
            </a: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Forensic Utilities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Forensic and Log Analysis GUI (FLAG)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Proyecto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DoD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Australiano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FTK</a:t>
            </a:r>
            <a:endParaRPr lang="es-CO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400" dirty="0" smtClean="0">
                <a:solidFill>
                  <a:srgbClr val="006699"/>
                </a:solidFill>
              </a:rPr>
              <a:t>Equipo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>
                <a:solidFill>
                  <a:srgbClr val="C00000"/>
                </a:solidFill>
              </a:rPr>
              <a:t>Herramientas de </a:t>
            </a:r>
            <a:r>
              <a:rPr lang="es-CO" dirty="0" err="1" smtClean="0">
                <a:solidFill>
                  <a:srgbClr val="C00000"/>
                </a:solidFill>
              </a:rPr>
              <a:t>Hw</a:t>
            </a:r>
            <a:endParaRPr lang="es-CO" dirty="0" smtClean="0">
              <a:solidFill>
                <a:srgbClr val="C00000"/>
              </a:solidFill>
            </a:endParaRPr>
          </a:p>
          <a:p>
            <a:pPr lvl="1"/>
            <a:r>
              <a:rPr lang="es-CO" dirty="0" smtClean="0"/>
              <a:t>Cámara fotográfica, PC con </a:t>
            </a:r>
            <a:r>
              <a:rPr lang="es-CO" dirty="0" err="1" smtClean="0"/>
              <a:t>sw</a:t>
            </a:r>
            <a:r>
              <a:rPr lang="es-CO" dirty="0" smtClean="0"/>
              <a:t> forense</a:t>
            </a:r>
          </a:p>
          <a:p>
            <a:pPr lvl="1"/>
            <a:r>
              <a:rPr lang="es-CO" dirty="0" smtClean="0"/>
              <a:t>Red (</a:t>
            </a:r>
            <a:r>
              <a:rPr lang="es-ES" dirty="0" smtClean="0"/>
              <a:t>cable LAN, cable plano, cable cruzado y cable de consola)</a:t>
            </a:r>
          </a:p>
          <a:p>
            <a:pPr lvl="1"/>
            <a:r>
              <a:rPr lang="es-ES" dirty="0" smtClean="0"/>
              <a:t>Almacenamiento (cables IDE, cables SATA, cables USB, cables </a:t>
            </a:r>
            <a:r>
              <a:rPr lang="es-ES" dirty="0" err="1" smtClean="0"/>
              <a:t>Firewire</a:t>
            </a:r>
            <a:r>
              <a:rPr lang="es-ES" dirty="0" smtClean="0"/>
              <a:t> y cables SCSI</a:t>
            </a:r>
          </a:p>
          <a:p>
            <a:pPr lvl="1"/>
            <a:r>
              <a:rPr lang="es-ES" dirty="0" err="1" smtClean="0"/>
              <a:t>Hub</a:t>
            </a:r>
            <a:r>
              <a:rPr lang="es-ES" dirty="0" smtClean="0"/>
              <a:t>, conmutadores (</a:t>
            </a:r>
            <a:r>
              <a:rPr lang="es-ES" dirty="0" err="1" smtClean="0"/>
              <a:t>switches</a:t>
            </a:r>
            <a:r>
              <a:rPr lang="es-ES" dirty="0" smtClean="0"/>
              <a:t>), lectores de dispositivos portátiles de almacenamiento (</a:t>
            </a:r>
            <a:r>
              <a:rPr lang="es-ES" dirty="0" err="1" smtClean="0"/>
              <a:t>Memory</a:t>
            </a:r>
            <a:r>
              <a:rPr lang="es-ES" dirty="0" smtClean="0"/>
              <a:t> </a:t>
            </a:r>
            <a:r>
              <a:rPr lang="es-ES" dirty="0" err="1" smtClean="0"/>
              <a:t>Stick</a:t>
            </a:r>
            <a:r>
              <a:rPr lang="es-ES" dirty="0" smtClean="0"/>
              <a:t>, Multimedia </a:t>
            </a:r>
            <a:r>
              <a:rPr lang="es-ES" dirty="0" err="1" smtClean="0"/>
              <a:t>Card</a:t>
            </a:r>
            <a:r>
              <a:rPr lang="es-ES" dirty="0" smtClean="0"/>
              <a:t>, entre otras) y cables de poder.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</a:t>
            </a:r>
            <a:endParaRPr lang="es-CO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es-CO" dirty="0" smtClean="0"/>
              <a:t>Herramientas de </a:t>
            </a:r>
            <a:r>
              <a:rPr lang="es-CO" dirty="0" err="1" smtClean="0"/>
              <a:t>Hw</a:t>
            </a:r>
            <a:endParaRPr lang="es-CO" dirty="0" smtClean="0"/>
          </a:p>
        </p:txBody>
      </p:sp>
      <p:pic>
        <p:nvPicPr>
          <p:cNvPr id="64518" name="Picture 6" descr="http://www.vims.com.ar/suc01/images/cable-id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43090"/>
            <a:ext cx="1714512" cy="1370007"/>
          </a:xfrm>
          <a:prstGeom prst="rect">
            <a:avLst/>
          </a:prstGeom>
          <a:noFill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114528"/>
            <a:ext cx="1714511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785786" y="3543288"/>
            <a:ext cx="800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Cable IDE		   Cable ATA	       Cable USB		 Cable </a:t>
            </a:r>
            <a:r>
              <a:rPr lang="es-CO" dirty="0" err="1" smtClean="0"/>
              <a:t>firewire</a:t>
            </a:r>
            <a:endParaRPr lang="es-CO" dirty="0"/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900214"/>
            <a:ext cx="1500198" cy="141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5140" y="1590636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4400544"/>
            <a:ext cx="164307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714348" y="6072206"/>
            <a:ext cx="724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Cable SCSI	   Cable de poder	              </a:t>
            </a:r>
            <a:r>
              <a:rPr lang="es-CO" dirty="0" err="1" smtClean="0"/>
              <a:t>Hub</a:t>
            </a:r>
            <a:r>
              <a:rPr lang="es-CO" dirty="0" smtClean="0"/>
              <a:t>	 	</a:t>
            </a:r>
            <a:r>
              <a:rPr lang="es-CO" dirty="0" err="1" smtClean="0"/>
              <a:t>switch</a:t>
            </a:r>
            <a:endParaRPr lang="es-CO" dirty="0"/>
          </a:p>
        </p:txBody>
      </p:sp>
      <p:pic>
        <p:nvPicPr>
          <p:cNvPr id="64523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174" y="4786322"/>
            <a:ext cx="1571636" cy="104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4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0562" y="4661288"/>
            <a:ext cx="1785950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6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29388" y="4813600"/>
            <a:ext cx="2560273" cy="97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</a:t>
            </a:r>
            <a:endParaRPr lang="es-CO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es-CO" dirty="0" smtClean="0"/>
              <a:t>Herramientas de </a:t>
            </a:r>
            <a:r>
              <a:rPr lang="es-CO" dirty="0" err="1" smtClean="0"/>
              <a:t>Hw</a:t>
            </a:r>
            <a:endParaRPr lang="es-CO" dirty="0" smtClean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4572008"/>
            <a:ext cx="2928958" cy="121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143380"/>
            <a:ext cx="1833575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785786" y="3543288"/>
            <a:ext cx="711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Lector de tarjetas		  </a:t>
            </a:r>
            <a:r>
              <a:rPr lang="es-CO" dirty="0" err="1" smtClean="0"/>
              <a:t>Tarjetas</a:t>
            </a:r>
            <a:r>
              <a:rPr lang="es-CO" dirty="0" smtClean="0"/>
              <a:t> de 		    Discos duros</a:t>
            </a:r>
          </a:p>
          <a:p>
            <a:r>
              <a:rPr lang="es-CO" dirty="0" smtClean="0"/>
              <a:t>			almacenamiento	</a:t>
            </a:r>
            <a:endParaRPr lang="es-CO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145682" y="6215083"/>
            <a:ext cx="742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DFU		       Bolsa electrostática		Caja de </a:t>
            </a:r>
            <a:r>
              <a:rPr lang="es-CO" dirty="0" err="1" smtClean="0"/>
              <a:t>Faraday</a:t>
            </a:r>
            <a:r>
              <a:rPr lang="es-CO" dirty="0" smtClean="0"/>
              <a:t>	</a:t>
            </a:r>
            <a:endParaRPr lang="es-CO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928802"/>
            <a:ext cx="21431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2143116"/>
            <a:ext cx="2043111" cy="140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388" y="4214818"/>
            <a:ext cx="2214568" cy="173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57950" y="2143116"/>
            <a:ext cx="1714512" cy="125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(1)</a:t>
            </a:r>
            <a:endParaRPr lang="es-CO" sz="3600" dirty="0"/>
          </a:p>
        </p:txBody>
      </p:sp>
      <p:sp>
        <p:nvSpPr>
          <p:cNvPr id="10" name="9 Marcador de contenido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</a:rPr>
              <a:t>Herramienta</a:t>
            </a:r>
            <a:r>
              <a:rPr lang="en-US" sz="2800" dirty="0" smtClean="0">
                <a:solidFill>
                  <a:srgbClr val="C00000"/>
                </a:solidFill>
              </a:rPr>
              <a:t> Forensic Tool Kit (FTK)</a:t>
            </a:r>
          </a:p>
          <a:p>
            <a:r>
              <a:rPr lang="en-US" sz="2800" dirty="0" err="1" smtClean="0">
                <a:solidFill>
                  <a:srgbClr val="C00000"/>
                </a:solidFill>
              </a:rPr>
              <a:t>Realizar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una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copia</a:t>
            </a:r>
            <a:r>
              <a:rPr lang="en-US" sz="2800" dirty="0" smtClean="0">
                <a:solidFill>
                  <a:srgbClr val="C00000"/>
                </a:solidFill>
              </a:rPr>
              <a:t> de </a:t>
            </a:r>
            <a:r>
              <a:rPr lang="en-US" sz="2800" dirty="0" err="1" smtClean="0">
                <a:solidFill>
                  <a:srgbClr val="C00000"/>
                </a:solidFill>
              </a:rPr>
              <a:t>seguridad</a:t>
            </a:r>
            <a:r>
              <a:rPr lang="en-US" sz="2800" dirty="0" smtClean="0">
                <a:solidFill>
                  <a:srgbClr val="C00000"/>
                </a:solidFill>
              </a:rPr>
              <a:t> de </a:t>
            </a:r>
            <a:r>
              <a:rPr lang="en-US" sz="2800" dirty="0" err="1" smtClean="0">
                <a:solidFill>
                  <a:srgbClr val="C00000"/>
                </a:solidFill>
              </a:rPr>
              <a:t>una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carpeta</a:t>
            </a:r>
            <a:r>
              <a:rPr lang="en-US" sz="2800" dirty="0" smtClean="0">
                <a:solidFill>
                  <a:srgbClr val="C00000"/>
                </a:solidFill>
              </a:rPr>
              <a:t> y </a:t>
            </a:r>
            <a:r>
              <a:rPr lang="en-US" sz="2800" dirty="0" err="1" smtClean="0">
                <a:solidFill>
                  <a:srgbClr val="C00000"/>
                </a:solidFill>
              </a:rPr>
              <a:t>firmar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cada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archivo</a:t>
            </a:r>
            <a:r>
              <a:rPr lang="en-US" sz="2800" dirty="0" smtClean="0">
                <a:solidFill>
                  <a:srgbClr val="C00000"/>
                </a:solidFill>
              </a:rPr>
              <a:t>. </a:t>
            </a:r>
            <a:r>
              <a:rPr lang="en-US" sz="2800" dirty="0" err="1" smtClean="0">
                <a:solidFill>
                  <a:srgbClr val="C00000"/>
                </a:solidFill>
              </a:rPr>
              <a:t>Comprobar</a:t>
            </a:r>
            <a:r>
              <a:rPr lang="en-US" sz="2800" dirty="0" smtClean="0">
                <a:solidFill>
                  <a:srgbClr val="C00000"/>
                </a:solidFill>
              </a:rPr>
              <a:t> con Md5</a:t>
            </a:r>
            <a:endParaRPr lang="es-CO" sz="2800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966870"/>
            <a:ext cx="3714776" cy="317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000372"/>
            <a:ext cx="4200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(1)</a:t>
            </a:r>
            <a:endParaRPr lang="es-CO" sz="360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6" y="1263971"/>
            <a:ext cx="8286778" cy="51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(1)</a:t>
            </a:r>
            <a:endParaRPr lang="es-CO" sz="3600" dirty="0" smtClean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</a:rPr>
              <a:t>Exportar</a:t>
            </a:r>
            <a:r>
              <a:rPr lang="en-US" sz="2800" dirty="0" smtClean="0">
                <a:solidFill>
                  <a:srgbClr val="C00000"/>
                </a:solidFill>
              </a:rPr>
              <a:t> los </a:t>
            </a:r>
            <a:r>
              <a:rPr lang="en-US" sz="2800" dirty="0" err="1" smtClean="0">
                <a:solidFill>
                  <a:srgbClr val="C00000"/>
                </a:solidFill>
              </a:rPr>
              <a:t>archivos</a:t>
            </a:r>
            <a:r>
              <a:rPr lang="en-US" sz="2800" dirty="0" smtClean="0">
                <a:solidFill>
                  <a:srgbClr val="C00000"/>
                </a:solidFill>
              </a:rPr>
              <a:t> a </a:t>
            </a:r>
            <a:r>
              <a:rPr lang="en-US" sz="2800" dirty="0" err="1" smtClean="0">
                <a:solidFill>
                  <a:srgbClr val="C00000"/>
                </a:solidFill>
              </a:rPr>
              <a:t>una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carpeta</a:t>
            </a:r>
            <a:endParaRPr lang="en-US" sz="2800" dirty="0" smtClean="0">
              <a:solidFill>
                <a:srgbClr val="C00000"/>
              </a:solidFill>
            </a:endParaRPr>
          </a:p>
          <a:p>
            <a:endParaRPr lang="en-US" sz="2800" dirty="0" smtClean="0">
              <a:solidFill>
                <a:srgbClr val="C00000"/>
              </a:solidFill>
            </a:endParaRPr>
          </a:p>
          <a:p>
            <a:endParaRPr lang="en-US" sz="2800" dirty="0" smtClean="0">
              <a:solidFill>
                <a:srgbClr val="C00000"/>
              </a:solidFill>
            </a:endParaRPr>
          </a:p>
          <a:p>
            <a:endParaRPr lang="en-US" sz="2800" dirty="0" smtClean="0">
              <a:solidFill>
                <a:srgbClr val="C00000"/>
              </a:solidFill>
            </a:endParaRPr>
          </a:p>
          <a:p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 err="1" smtClean="0">
                <a:solidFill>
                  <a:srgbClr val="C00000"/>
                </a:solidFill>
              </a:rPr>
              <a:t>Exportar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las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firmas</a:t>
            </a:r>
            <a:r>
              <a:rPr lang="en-US" sz="2800" dirty="0" smtClean="0">
                <a:solidFill>
                  <a:srgbClr val="C00000"/>
                </a:solidFill>
              </a:rPr>
              <a:t> hash de </a:t>
            </a:r>
            <a:r>
              <a:rPr lang="en-US" sz="2800" dirty="0" err="1" smtClean="0">
                <a:solidFill>
                  <a:srgbClr val="C00000"/>
                </a:solidFill>
              </a:rPr>
              <a:t>cada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archivo</a:t>
            </a:r>
            <a:endParaRPr lang="es-CO" sz="2800" dirty="0">
              <a:solidFill>
                <a:srgbClr val="C0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71653"/>
            <a:ext cx="77438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1127" y="4452959"/>
            <a:ext cx="72485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Recuperación</a:t>
            </a:r>
            <a:r>
              <a:rPr lang="en-US" sz="3600" dirty="0" smtClean="0"/>
              <a:t> de </a:t>
            </a:r>
            <a:r>
              <a:rPr lang="en-US" sz="3600" dirty="0" err="1" smtClean="0"/>
              <a:t>información</a:t>
            </a:r>
            <a:r>
              <a:rPr lang="en-US" sz="3600" dirty="0" smtClean="0"/>
              <a:t> </a:t>
            </a:r>
            <a:r>
              <a:rPr lang="en-US" sz="3600" dirty="0" err="1" smtClean="0"/>
              <a:t>eliminada</a:t>
            </a:r>
            <a:endParaRPr lang="es-CO" sz="3600" dirty="0" smtClean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Eliminar la </a:t>
            </a:r>
            <a:r>
              <a:rPr lang="en-US" sz="2800" dirty="0" err="1" smtClean="0">
                <a:solidFill>
                  <a:srgbClr val="C00000"/>
                </a:solidFill>
              </a:rPr>
              <a:t>evidencia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 err="1" smtClean="0">
                <a:solidFill>
                  <a:srgbClr val="C00000"/>
                </a:solidFill>
              </a:rPr>
              <a:t>Hacer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una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imagen</a:t>
            </a:r>
            <a:r>
              <a:rPr lang="en-US" sz="2800" dirty="0" smtClean="0">
                <a:solidFill>
                  <a:srgbClr val="C00000"/>
                </a:solidFill>
              </a:rPr>
              <a:t> de la </a:t>
            </a:r>
            <a:r>
              <a:rPr lang="en-US" sz="2800" dirty="0" err="1" smtClean="0">
                <a:solidFill>
                  <a:srgbClr val="C00000"/>
                </a:solidFill>
              </a:rPr>
              <a:t>unidad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en-US" sz="2800" dirty="0" err="1" smtClean="0">
                <a:solidFill>
                  <a:srgbClr val="C00000"/>
                </a:solidFill>
              </a:rPr>
              <a:t>Realizar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copia</a:t>
            </a:r>
            <a:r>
              <a:rPr lang="en-US" sz="2800" dirty="0" smtClean="0">
                <a:solidFill>
                  <a:srgbClr val="C00000"/>
                </a:solidFill>
              </a:rPr>
              <a:t> de </a:t>
            </a:r>
            <a:r>
              <a:rPr lang="en-US" sz="2800" dirty="0" err="1" smtClean="0">
                <a:solidFill>
                  <a:srgbClr val="C00000"/>
                </a:solidFill>
              </a:rPr>
              <a:t>seguridad</a:t>
            </a:r>
            <a:r>
              <a:rPr lang="en-US" sz="2800" dirty="0" smtClean="0">
                <a:solidFill>
                  <a:srgbClr val="C00000"/>
                </a:solidFill>
              </a:rPr>
              <a:t> y </a:t>
            </a:r>
            <a:r>
              <a:rPr lang="en-US" sz="2800" dirty="0" err="1" smtClean="0">
                <a:solidFill>
                  <a:srgbClr val="C00000"/>
                </a:solidFill>
              </a:rPr>
              <a:t>analizar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331" y="3143248"/>
            <a:ext cx="5031049" cy="308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500438"/>
            <a:ext cx="3486177" cy="25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Concluir quien ha lanzado un ataque</a:t>
            </a:r>
          </a:p>
          <a:p>
            <a:pPr lvl="1"/>
            <a:r>
              <a:rPr lang="es-CO" sz="2400" dirty="0" smtClean="0">
                <a:latin typeface="Arial" pitchFamily="34" charset="0"/>
                <a:cs typeface="Arial" pitchFamily="34" charset="0"/>
              </a:rPr>
              <a:t>Entregar información para prevenir ataques del mismo tipo</a:t>
            </a:r>
          </a:p>
          <a:p>
            <a:pPr lvl="1"/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Evidencia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digital</a:t>
            </a:r>
          </a:p>
          <a:p>
            <a:pPr>
              <a:buNone/>
            </a:pP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“la evidencia digital es información de valor probatorio almacenada o transmitida en forma digital”</a:t>
            </a:r>
          </a:p>
          <a:p>
            <a:pPr lvl="1" algn="r">
              <a:buNone/>
            </a:pPr>
            <a:r>
              <a:rPr lang="es-ES" sz="2000" dirty="0" smtClean="0">
                <a:latin typeface="Arial" pitchFamily="34" charset="0"/>
                <a:cs typeface="Arial" pitchFamily="34" charset="0"/>
              </a:rPr>
              <a:t>SWGDE (</a:t>
            </a:r>
            <a:r>
              <a:rPr lang="es-ES" sz="2000" dirty="0" err="1" smtClean="0">
                <a:latin typeface="Arial" pitchFamily="34" charset="0"/>
                <a:cs typeface="Arial" pitchFamily="34" charset="0"/>
              </a:rPr>
              <a:t>Scientific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 err="1" smtClean="0">
                <a:latin typeface="Arial" pitchFamily="34" charset="0"/>
                <a:cs typeface="Arial" pitchFamily="34" charset="0"/>
              </a:rPr>
              <a:t>Working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 err="1" smtClean="0">
                <a:latin typeface="Arial" pitchFamily="34" charset="0"/>
                <a:cs typeface="Arial" pitchFamily="34" charset="0"/>
              </a:rPr>
              <a:t>Group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 err="1" smtClean="0">
                <a:latin typeface="Arial" pitchFamily="34" charset="0"/>
                <a:cs typeface="Arial" pitchFamily="34" charset="0"/>
              </a:rPr>
              <a:t>on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Digital </a:t>
            </a:r>
            <a:r>
              <a:rPr lang="es-ES" sz="2000" dirty="0" err="1" smtClean="0">
                <a:latin typeface="Arial" pitchFamily="34" charset="0"/>
                <a:cs typeface="Arial" pitchFamily="34" charset="0"/>
              </a:rPr>
              <a:t>Evidence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)</a:t>
            </a:r>
            <a:endParaRPr lang="es-CO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Recuperación</a:t>
            </a:r>
            <a:r>
              <a:rPr lang="en-US" sz="3600" dirty="0" smtClean="0"/>
              <a:t> de </a:t>
            </a:r>
            <a:r>
              <a:rPr lang="en-US" sz="3600" dirty="0" err="1" smtClean="0"/>
              <a:t>información</a:t>
            </a:r>
            <a:r>
              <a:rPr lang="en-US" sz="3600" dirty="0" smtClean="0"/>
              <a:t> </a:t>
            </a:r>
            <a:r>
              <a:rPr lang="en-US" sz="3600" dirty="0" err="1" smtClean="0"/>
              <a:t>eliminada</a:t>
            </a:r>
            <a:endParaRPr lang="es-CO" sz="3600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7" y="1428736"/>
            <a:ext cx="3478247" cy="258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428736"/>
            <a:ext cx="338957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9" y="4195295"/>
            <a:ext cx="3571900" cy="232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5" y="4214818"/>
            <a:ext cx="3534249" cy="230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Recuperación</a:t>
            </a:r>
            <a:r>
              <a:rPr lang="en-US" sz="3600" dirty="0" smtClean="0"/>
              <a:t> de </a:t>
            </a:r>
            <a:r>
              <a:rPr lang="en-US" sz="3600" dirty="0" err="1" smtClean="0"/>
              <a:t>información</a:t>
            </a:r>
            <a:r>
              <a:rPr lang="en-US" sz="3600" dirty="0" smtClean="0"/>
              <a:t> </a:t>
            </a:r>
            <a:r>
              <a:rPr lang="en-US" sz="3600" dirty="0" err="1" smtClean="0"/>
              <a:t>eliminada</a:t>
            </a:r>
            <a:endParaRPr lang="es-CO" sz="36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3266523" cy="236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357298"/>
            <a:ext cx="3933391" cy="237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5" y="4071942"/>
            <a:ext cx="3383874" cy="245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3857628"/>
            <a:ext cx="2571768" cy="279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Recuperación</a:t>
            </a:r>
            <a:r>
              <a:rPr lang="en-US" sz="3600" dirty="0" smtClean="0"/>
              <a:t> de </a:t>
            </a:r>
            <a:r>
              <a:rPr lang="en-US" sz="3600" dirty="0" err="1" smtClean="0"/>
              <a:t>información</a:t>
            </a:r>
            <a:r>
              <a:rPr lang="en-US" sz="3600" dirty="0" smtClean="0"/>
              <a:t> </a:t>
            </a:r>
            <a:r>
              <a:rPr lang="en-US" sz="3600" dirty="0" err="1" smtClean="0"/>
              <a:t>eliminada</a:t>
            </a:r>
            <a:endParaRPr lang="es-CO" sz="3600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3214710" cy="239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571612"/>
            <a:ext cx="3143272" cy="2319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4143380"/>
            <a:ext cx="3725566" cy="216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4143380"/>
            <a:ext cx="3429024" cy="202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(1)</a:t>
            </a:r>
            <a:endParaRPr lang="es-CO" sz="3600" dirty="0" smtClean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Cargar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el </a:t>
            </a:r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archivo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imagen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disk1-04.IMA</a:t>
            </a:r>
          </a:p>
          <a:p>
            <a:r>
              <a:rPr lang="es-CO" sz="2800" dirty="0" smtClean="0"/>
              <a:t>Pista: Se sospecha de </a:t>
            </a:r>
            <a:r>
              <a:rPr lang="es-CO" sz="2800" dirty="0" err="1" smtClean="0"/>
              <a:t>Jim</a:t>
            </a:r>
            <a:r>
              <a:rPr lang="es-CO" sz="2800" dirty="0" smtClean="0"/>
              <a:t>. Múltiples delitos, especialmente contrabando y robo de propiedad intelectual (Acusado por John </a:t>
            </a:r>
            <a:r>
              <a:rPr lang="es-CO" sz="2800" dirty="0" err="1" smtClean="0"/>
              <a:t>Mellon</a:t>
            </a:r>
            <a:r>
              <a:rPr lang="es-CO" sz="2800" dirty="0" smtClean="0"/>
              <a:t>) y tráfico de animales exóticos.</a:t>
            </a:r>
          </a:p>
          <a:p>
            <a:endParaRPr lang="es-CO" sz="2800" dirty="0" smtClean="0"/>
          </a:p>
          <a:p>
            <a:r>
              <a:rPr lang="es-CO" sz="2800" b="1" dirty="0" smtClean="0">
                <a:solidFill>
                  <a:srgbClr val="C00000"/>
                </a:solidFill>
              </a:rPr>
              <a:t>Descubrir:</a:t>
            </a:r>
          </a:p>
          <a:p>
            <a:pPr lvl="1"/>
            <a:r>
              <a:rPr lang="es-CO" sz="2400" dirty="0" smtClean="0"/>
              <a:t>¿Quiénes trabajan en la operación de contrabando?</a:t>
            </a:r>
          </a:p>
          <a:p>
            <a:pPr lvl="1"/>
            <a:r>
              <a:rPr lang="es-CO" sz="2400" dirty="0" smtClean="0"/>
              <a:t>¿En dónde está ubicada la bodega secreta?</a:t>
            </a:r>
          </a:p>
          <a:p>
            <a:pPr lvl="1"/>
            <a:r>
              <a:rPr lang="es-CO" sz="2400" dirty="0" smtClean="0"/>
              <a:t>¿Hay evidencia de alguna cuenta bancaria o de</a:t>
            </a:r>
          </a:p>
          <a:p>
            <a:pPr lvl="1"/>
            <a:r>
              <a:rPr lang="es-CO" sz="2400" dirty="0" smtClean="0"/>
              <a:t>alguna transacción?</a:t>
            </a:r>
          </a:p>
          <a:p>
            <a:pPr lvl="1"/>
            <a:r>
              <a:rPr lang="es-CO" sz="2400" dirty="0" smtClean="0"/>
              <a:t>¿Qué fue robado a John </a:t>
            </a:r>
            <a:r>
              <a:rPr lang="es-CO" sz="2400" dirty="0" err="1" smtClean="0"/>
              <a:t>Mellon</a:t>
            </a:r>
            <a:r>
              <a:rPr lang="es-CO" sz="2400" dirty="0" smtClean="0"/>
              <a:t>?</a:t>
            </a:r>
          </a:p>
          <a:p>
            <a:pPr lvl="1"/>
            <a:r>
              <a:rPr lang="es-CO" sz="2400" dirty="0" smtClean="0"/>
              <a:t>¿Hay evidencia de tráfico de animales exóticos?</a:t>
            </a:r>
            <a:endParaRPr lang="es-CO" sz="2400" i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(2)</a:t>
            </a:r>
            <a:endParaRPr lang="es-CO" sz="3600" dirty="0" smtClean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Leer el </a:t>
            </a:r>
            <a:r>
              <a:rPr lang="en-US" sz="280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informedelapolicia.doc</a:t>
            </a:r>
            <a:r>
              <a:rPr lang="en-US" sz="2800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Cargar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archivo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imagen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disk2-04.IMA</a:t>
            </a:r>
            <a:endParaRPr lang="es-CO" sz="2800" i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714620"/>
            <a:ext cx="5643602" cy="369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 smtClean="0"/>
              <a:t>Práctica</a:t>
            </a:r>
            <a:r>
              <a:rPr lang="en-US" sz="3600" dirty="0" smtClean="0"/>
              <a:t> </a:t>
            </a:r>
            <a:r>
              <a:rPr lang="en-US" sz="3600" dirty="0" err="1" smtClean="0"/>
              <a:t>forense</a:t>
            </a:r>
            <a:r>
              <a:rPr lang="en-US" sz="3600" dirty="0" smtClean="0"/>
              <a:t> (2)</a:t>
            </a:r>
            <a:endParaRPr lang="es-CO" sz="3600" dirty="0" smtClean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Recuperar</a:t>
            </a:r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los </a:t>
            </a:r>
            <a:r>
              <a:rPr lang="en-US" sz="24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archivos</a:t>
            </a:r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n-US" sz="24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analizar</a:t>
            </a:r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la </a:t>
            </a:r>
            <a:r>
              <a:rPr lang="en-US" sz="24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evidencia</a:t>
            </a:r>
            <a:endParaRPr lang="en-US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CO" sz="2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Hallar cualquier tipo de evidencia que permita identificar o capturar a los implicados. Hallar el </a:t>
            </a:r>
            <a:r>
              <a:rPr lang="es-CO" sz="24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password</a:t>
            </a:r>
            <a:endParaRPr lang="es-CO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786058"/>
            <a:ext cx="6072230" cy="35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tx2"/>
                </a:solidFill>
              </a:rPr>
              <a:t>Biometría</a:t>
            </a:r>
            <a:endParaRPr lang="es-CO" dirty="0">
              <a:solidFill>
                <a:schemeClr val="tx2"/>
              </a:solidFill>
            </a:endParaRP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CO" sz="3200" dirty="0" smtClean="0"/>
              <a:t>Biometría</a:t>
            </a:r>
            <a:endParaRPr lang="es-CO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smtClean="0">
                <a:latin typeface="Arial" charset="0"/>
              </a:rPr>
              <a:t>Ciencia que se dedica al análisis y medición de individuos a partir de una característica anatómica o un rasgo  de su comportamiento.</a:t>
            </a:r>
            <a:endParaRPr lang="es-CO" sz="2400" dirty="0" smtClean="0">
              <a:latin typeface="Arial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643174" y="2988230"/>
            <a:ext cx="1475846" cy="369332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Posesión</a:t>
            </a:r>
            <a:endParaRPr lang="es-CO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4756020" y="2988230"/>
            <a:ext cx="157607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Conocimiento</a:t>
            </a:r>
            <a:endParaRPr lang="es-CO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3214678" y="3643314"/>
            <a:ext cx="257176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Característica</a:t>
            </a:r>
            <a:endParaRPr lang="es-CO" b="1" dirty="0"/>
          </a:p>
        </p:txBody>
      </p:sp>
      <p:cxnSp>
        <p:nvCxnSpPr>
          <p:cNvPr id="9" name="8 Conector recto"/>
          <p:cNvCxnSpPr>
            <a:stCxn id="5" idx="3"/>
            <a:endCxn id="6" idx="1"/>
          </p:cNvCxnSpPr>
          <p:nvPr/>
        </p:nvCxnSpPr>
        <p:spPr bwMode="auto">
          <a:xfrm>
            <a:off x="4119020" y="3172896"/>
            <a:ext cx="637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13 Conector recto"/>
          <p:cNvCxnSpPr/>
          <p:nvPr/>
        </p:nvCxnSpPr>
        <p:spPr bwMode="auto">
          <a:xfrm rot="5400000">
            <a:off x="3857290" y="3490214"/>
            <a:ext cx="288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 bwMode="auto">
          <a:xfrm rot="5400000">
            <a:off x="4856628" y="3484340"/>
            <a:ext cx="288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16 Flecha abajo"/>
          <p:cNvSpPr/>
          <p:nvPr/>
        </p:nvSpPr>
        <p:spPr bwMode="auto">
          <a:xfrm>
            <a:off x="4429124" y="4027886"/>
            <a:ext cx="285752" cy="35719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617727" y="4413892"/>
            <a:ext cx="2103461" cy="36933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Sistema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Biométrico</a:t>
            </a:r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20" name="19 Forma"/>
          <p:cNvCxnSpPr/>
          <p:nvPr/>
        </p:nvCxnSpPr>
        <p:spPr bwMode="auto">
          <a:xfrm rot="10800000" flipV="1">
            <a:off x="3201979" y="4597408"/>
            <a:ext cx="403049" cy="3600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2485058" y="4971847"/>
            <a:ext cx="1345240" cy="369332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Anatómicas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596330" y="4959705"/>
            <a:ext cx="1867499" cy="369332"/>
          </a:xfrm>
          <a:prstGeom prst="rect">
            <a:avLst/>
          </a:prstGeom>
          <a:solidFill>
            <a:srgbClr val="009900"/>
          </a:solid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00B050"/>
            </a:extrusionClr>
            <a:contourClr>
              <a:srgbClr val="009900"/>
            </a:contourClr>
          </a:sp3d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Comportamiento</a:t>
            </a:r>
            <a:endParaRPr lang="es-CO" b="1" dirty="0">
              <a:solidFill>
                <a:schemeClr val="bg1"/>
              </a:solidFill>
            </a:endParaRPr>
          </a:p>
        </p:txBody>
      </p:sp>
      <p:cxnSp>
        <p:nvCxnSpPr>
          <p:cNvPr id="23" name="22 Forma"/>
          <p:cNvCxnSpPr>
            <a:stCxn id="18" idx="3"/>
          </p:cNvCxnSpPr>
          <p:nvPr/>
        </p:nvCxnSpPr>
        <p:spPr bwMode="auto">
          <a:xfrm>
            <a:off x="5721188" y="4598558"/>
            <a:ext cx="233714" cy="36000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59 Grupo"/>
          <p:cNvGrpSpPr/>
          <p:nvPr/>
        </p:nvGrpSpPr>
        <p:grpSpPr>
          <a:xfrm>
            <a:off x="1000100" y="5332427"/>
            <a:ext cx="4273580" cy="1143007"/>
            <a:chOff x="1000100" y="5332427"/>
            <a:chExt cx="4273580" cy="1143007"/>
          </a:xfrm>
        </p:grpSpPr>
        <p:sp>
          <p:nvSpPr>
            <p:cNvPr id="27" name="26 CuadroTexto"/>
            <p:cNvSpPr txBox="1"/>
            <p:nvPr/>
          </p:nvSpPr>
          <p:spPr>
            <a:xfrm>
              <a:off x="3476163" y="5829103"/>
              <a:ext cx="920445" cy="646331"/>
            </a:xfrm>
            <a:prstGeom prst="rect">
              <a:avLst/>
            </a:prstGeom>
            <a:solidFill>
              <a:srgbClr val="333399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Huella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dactilar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2714612" y="5829103"/>
              <a:ext cx="643126" cy="369332"/>
            </a:xfrm>
            <a:prstGeom prst="rect">
              <a:avLst/>
            </a:prstGeom>
            <a:solidFill>
              <a:srgbClr val="333399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Ojos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1752580" y="5829103"/>
              <a:ext cx="851516" cy="369332"/>
            </a:xfrm>
            <a:prstGeom prst="rect">
              <a:avLst/>
            </a:prstGeom>
            <a:solidFill>
              <a:srgbClr val="333399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Manos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1000100" y="5829103"/>
              <a:ext cx="643126" cy="369332"/>
            </a:xfrm>
            <a:prstGeom prst="rect">
              <a:avLst/>
            </a:prstGeom>
            <a:solidFill>
              <a:srgbClr val="333399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Cara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4510265" y="5841245"/>
              <a:ext cx="763415" cy="369332"/>
            </a:xfrm>
            <a:prstGeom prst="rect">
              <a:avLst/>
            </a:prstGeom>
            <a:solidFill>
              <a:srgbClr val="333399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Venas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32 Forma"/>
            <p:cNvCxnSpPr>
              <a:stCxn id="30" idx="0"/>
              <a:endCxn id="31" idx="0"/>
            </p:cNvCxnSpPr>
            <p:nvPr/>
          </p:nvCxnSpPr>
          <p:spPr bwMode="auto">
            <a:xfrm rot="16200000" flipH="1">
              <a:off x="3100747" y="4050019"/>
              <a:ext cx="12142" cy="3570310"/>
            </a:xfrm>
            <a:prstGeom prst="bentConnector3">
              <a:avLst>
                <a:gd name="adj1" fmla="val -1882721"/>
              </a:avLst>
            </a:prstGeom>
            <a:solidFill>
              <a:srgbClr val="333399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35 Conector recto"/>
            <p:cNvCxnSpPr/>
            <p:nvPr/>
          </p:nvCxnSpPr>
          <p:spPr bwMode="auto">
            <a:xfrm rot="16200000" flipH="1">
              <a:off x="2981184" y="5458427"/>
              <a:ext cx="252000" cy="0"/>
            </a:xfrm>
            <a:prstGeom prst="line">
              <a:avLst/>
            </a:prstGeom>
            <a:solidFill>
              <a:srgbClr val="333399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37 Conector recto"/>
            <p:cNvCxnSpPr/>
            <p:nvPr/>
          </p:nvCxnSpPr>
          <p:spPr bwMode="auto">
            <a:xfrm rot="16200000" flipH="1">
              <a:off x="2115434" y="5717289"/>
              <a:ext cx="198225" cy="0"/>
            </a:xfrm>
            <a:prstGeom prst="line">
              <a:avLst/>
            </a:prstGeom>
            <a:solidFill>
              <a:srgbClr val="333399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 bwMode="auto">
            <a:xfrm rot="16200000" flipH="1">
              <a:off x="2901251" y="5717291"/>
              <a:ext cx="198225" cy="0"/>
            </a:xfrm>
            <a:prstGeom prst="line">
              <a:avLst/>
            </a:prstGeom>
            <a:solidFill>
              <a:srgbClr val="333399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 bwMode="auto">
            <a:xfrm rot="16200000" flipH="1">
              <a:off x="3758507" y="5704591"/>
              <a:ext cx="198225" cy="0"/>
            </a:xfrm>
            <a:prstGeom prst="line">
              <a:avLst/>
            </a:prstGeom>
            <a:solidFill>
              <a:srgbClr val="333399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58 Grupo"/>
          <p:cNvGrpSpPr/>
          <p:nvPr/>
        </p:nvGrpSpPr>
        <p:grpSpPr>
          <a:xfrm>
            <a:off x="5500694" y="5336374"/>
            <a:ext cx="2048811" cy="878150"/>
            <a:chOff x="5500694" y="5349074"/>
            <a:chExt cx="2048811" cy="878150"/>
          </a:xfrm>
          <a:solidFill>
            <a:srgbClr val="333399"/>
          </a:solidFill>
        </p:grpSpPr>
        <p:sp>
          <p:nvSpPr>
            <p:cNvPr id="25" name="24 CuadroTexto"/>
            <p:cNvSpPr txBox="1"/>
            <p:nvPr/>
          </p:nvSpPr>
          <p:spPr>
            <a:xfrm>
              <a:off x="7000892" y="5857892"/>
              <a:ext cx="548613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Voz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5500694" y="5857892"/>
              <a:ext cx="789062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Firma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  <p:cxnSp>
          <p:nvCxnSpPr>
            <p:cNvPr id="52" name="32 Forma"/>
            <p:cNvCxnSpPr/>
            <p:nvPr/>
          </p:nvCxnSpPr>
          <p:spPr bwMode="auto">
            <a:xfrm rot="16200000" flipH="1">
              <a:off x="6560573" y="5131821"/>
              <a:ext cx="12142" cy="1440000"/>
            </a:xfrm>
            <a:prstGeom prst="bentConnector3">
              <a:avLst>
                <a:gd name="adj1" fmla="val -1882721"/>
              </a:avLst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"/>
            <p:cNvCxnSpPr/>
            <p:nvPr/>
          </p:nvCxnSpPr>
          <p:spPr bwMode="auto">
            <a:xfrm rot="16200000" flipH="1">
              <a:off x="6446264" y="5475074"/>
              <a:ext cx="252000" cy="0"/>
            </a:xfrm>
            <a:prstGeom prst="lin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3200" dirty="0">
                <a:latin typeface="Arial" charset="0"/>
              </a:rPr>
              <a:t>Características de un indicador biométrico</a:t>
            </a:r>
            <a:endParaRPr kumimoji="0" lang="es-CO" sz="3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s-ES" sz="2400" b="1" dirty="0">
                <a:solidFill>
                  <a:srgbClr val="C00000"/>
                </a:solidFill>
                <a:latin typeface="Arial" charset="0"/>
              </a:rPr>
              <a:t>Universalidad</a:t>
            </a:r>
            <a:r>
              <a:rPr kumimoji="0" lang="es-ES" sz="2400" dirty="0">
                <a:solidFill>
                  <a:srgbClr val="C00000"/>
                </a:solidFill>
                <a:latin typeface="Arial" charset="0"/>
              </a:rPr>
              <a:t>. 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Cualquier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persona posee esa característica. </a:t>
            </a:r>
          </a:p>
          <a:p>
            <a:pPr>
              <a:lnSpc>
                <a:spcPct val="20000"/>
              </a:lnSpc>
              <a:buFontTx/>
              <a:buNone/>
            </a:pPr>
            <a:endParaRPr kumimoji="0" lang="es-ES" sz="2400" dirty="0">
              <a:solidFill>
                <a:schemeClr val="tx2"/>
              </a:solidFill>
              <a:latin typeface="Arial" charset="0"/>
            </a:endParaRPr>
          </a:p>
          <a:p>
            <a:r>
              <a:rPr kumimoji="0" lang="es-ES" sz="2400" b="1" dirty="0" smtClean="0">
                <a:solidFill>
                  <a:srgbClr val="C00000"/>
                </a:solidFill>
                <a:latin typeface="Arial" charset="0"/>
              </a:rPr>
              <a:t>Unicidad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. La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existencia de dos personas con una característica idéntica tiene una probabilidad muy pequeña.</a:t>
            </a:r>
          </a:p>
          <a:p>
            <a:pPr>
              <a:lnSpc>
                <a:spcPct val="30000"/>
              </a:lnSpc>
              <a:buFontTx/>
              <a:buNone/>
            </a:pPr>
            <a:endParaRPr kumimoji="0" lang="es-ES" sz="2400" dirty="0">
              <a:solidFill>
                <a:schemeClr val="tx2"/>
              </a:solidFill>
              <a:latin typeface="Arial" charset="0"/>
            </a:endParaRPr>
          </a:p>
          <a:p>
            <a:pPr algn="just"/>
            <a:r>
              <a:rPr kumimoji="0" lang="es-ES" sz="2400" b="1" dirty="0">
                <a:solidFill>
                  <a:srgbClr val="C00000"/>
                </a:solidFill>
                <a:latin typeface="Arial" charset="0"/>
              </a:rPr>
              <a:t>Permanencia</a:t>
            </a:r>
            <a:r>
              <a:rPr kumimoji="0" lang="es-ES" sz="2400" dirty="0">
                <a:solidFill>
                  <a:srgbClr val="C00000"/>
                </a:solidFill>
                <a:latin typeface="Arial" charset="0"/>
              </a:rPr>
              <a:t>. 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La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característica no cambia en el tiempo.</a:t>
            </a:r>
          </a:p>
          <a:p>
            <a:pPr algn="just">
              <a:lnSpc>
                <a:spcPct val="30000"/>
              </a:lnSpc>
              <a:buFontTx/>
              <a:buNone/>
            </a:pPr>
            <a:endParaRPr kumimoji="0" lang="es-ES" sz="2400" dirty="0">
              <a:solidFill>
                <a:schemeClr val="tx2"/>
              </a:solidFill>
              <a:latin typeface="Arial" charset="0"/>
            </a:endParaRPr>
          </a:p>
          <a:p>
            <a:pPr algn="just"/>
            <a:r>
              <a:rPr kumimoji="0" lang="es-ES" sz="2400" b="1" dirty="0">
                <a:solidFill>
                  <a:srgbClr val="C00000"/>
                </a:solidFill>
                <a:latin typeface="Arial" charset="0"/>
              </a:rPr>
              <a:t>Cuantificación</a:t>
            </a:r>
            <a:r>
              <a:rPr kumimoji="0" lang="es-ES" sz="2400" dirty="0">
                <a:solidFill>
                  <a:srgbClr val="C00000"/>
                </a:solidFill>
                <a:latin typeface="Arial" charset="0"/>
              </a:rPr>
              <a:t>.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La característica puede ser medida en forma cuantitativa. </a:t>
            </a:r>
          </a:p>
          <a:p>
            <a:endParaRPr lang="es-CO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001000" cy="1143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" sz="3200" dirty="0">
                <a:latin typeface="Arial" charset="0"/>
              </a:rPr>
              <a:t>Características de un sistema </a:t>
            </a:r>
            <a:r>
              <a:rPr lang="es-ES" sz="3200" dirty="0" smtClean="0">
                <a:latin typeface="Arial" charset="0"/>
              </a:rPr>
              <a:t>biométrico </a:t>
            </a:r>
            <a:endParaRPr lang="es-CO" sz="3200" dirty="0"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724400"/>
          </a:xfrm>
        </p:spPr>
        <p:txBody>
          <a:bodyPr/>
          <a:lstStyle/>
          <a:p>
            <a:r>
              <a:rPr kumimoji="0" lang="es-ES" sz="2400" b="1" i="1" dirty="0" smtClean="0">
                <a:solidFill>
                  <a:srgbClr val="C00000"/>
                </a:solidFill>
                <a:latin typeface="Arial" charset="0"/>
              </a:rPr>
              <a:t>Desempeño.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Exactitud, rapidez y robustez alcanzada en la identificación, además de los recursos invertidos</a:t>
            </a:r>
          </a:p>
          <a:p>
            <a:pPr>
              <a:lnSpc>
                <a:spcPct val="30000"/>
              </a:lnSpc>
              <a:buFontTx/>
              <a:buNone/>
            </a:pPr>
            <a:endParaRPr kumimoji="0" lang="es-ES" dirty="0">
              <a:solidFill>
                <a:schemeClr val="tx2"/>
              </a:solidFill>
              <a:latin typeface="Arial" charset="0"/>
            </a:endParaRPr>
          </a:p>
          <a:p>
            <a:r>
              <a:rPr kumimoji="0" lang="es-ES" sz="2400" b="1" i="1" dirty="0" smtClean="0">
                <a:solidFill>
                  <a:srgbClr val="C00000"/>
                </a:solidFill>
                <a:latin typeface="Arial" charset="0"/>
              </a:rPr>
              <a:t>Aceptabilidad.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Grado en que la gente está dispuesta a aceptar un sistema biométrico en su vida diaria (seguridad, confianza).</a:t>
            </a:r>
            <a:r>
              <a:rPr kumimoji="0" lang="es-ES" dirty="0">
                <a:solidFill>
                  <a:schemeClr val="tx2"/>
                </a:solidFill>
                <a:latin typeface="Arial" charset="0"/>
              </a:rPr>
              <a:t> </a:t>
            </a:r>
          </a:p>
          <a:p>
            <a:pPr>
              <a:lnSpc>
                <a:spcPct val="50000"/>
              </a:lnSpc>
              <a:buFontTx/>
              <a:buNone/>
            </a:pPr>
            <a:endParaRPr kumimoji="0" lang="es-ES" dirty="0">
              <a:solidFill>
                <a:schemeClr val="tx2"/>
              </a:solidFill>
              <a:latin typeface="Arial" charset="0"/>
            </a:endParaRPr>
          </a:p>
          <a:p>
            <a:r>
              <a:rPr kumimoji="0" lang="es-ES" sz="2400" b="1" i="1" dirty="0" smtClean="0">
                <a:solidFill>
                  <a:srgbClr val="C00000"/>
                </a:solidFill>
                <a:latin typeface="Arial" charset="0"/>
              </a:rPr>
              <a:t>Fiabilidad.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kumimoji="0" lang="es-ES" sz="2400" dirty="0">
                <a:solidFill>
                  <a:schemeClr val="tx2"/>
                </a:solidFill>
                <a:latin typeface="Arial" charset="0"/>
              </a:rPr>
              <a:t>Dificultad para burlar al sistema. El sistema biométrico debe reconocer características de una persona viva, pues es posible crear dedos de látex, grabaciones digitales de voz prótesis de </a:t>
            </a:r>
            <a:r>
              <a:rPr kumimoji="0" lang="es-ES" sz="2400" dirty="0" smtClean="0">
                <a:solidFill>
                  <a:schemeClr val="tx2"/>
                </a:solidFill>
                <a:latin typeface="Arial" charset="0"/>
              </a:rPr>
              <a:t>ojos…</a:t>
            </a:r>
            <a:endParaRPr kumimoji="0" lang="es-CO" sz="2400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Computación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Evidencia</a:t>
            </a: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digital</a:t>
            </a:r>
          </a:p>
          <a:p>
            <a:r>
              <a:rPr lang="es-CO" sz="2800" dirty="0" smtClean="0">
                <a:solidFill>
                  <a:schemeClr val="tx2"/>
                </a:solidFill>
              </a:rPr>
              <a:t>Características críticas</a:t>
            </a:r>
          </a:p>
          <a:p>
            <a:pPr lvl="1"/>
            <a:r>
              <a:rPr lang="es-CO" sz="2400" dirty="0" smtClean="0"/>
              <a:t>Frágil</a:t>
            </a:r>
          </a:p>
          <a:p>
            <a:pPr lvl="1"/>
            <a:r>
              <a:rPr lang="es-CO" sz="2400" dirty="0" smtClean="0"/>
              <a:t>Volátil</a:t>
            </a:r>
          </a:p>
          <a:p>
            <a:r>
              <a:rPr lang="es-CO" sz="2800" dirty="0" smtClean="0">
                <a:solidFill>
                  <a:schemeClr val="tx2"/>
                </a:solidFill>
              </a:rPr>
              <a:t>Ventajas</a:t>
            </a:r>
          </a:p>
          <a:p>
            <a:pPr lvl="1"/>
            <a:r>
              <a:rPr lang="es-CO" sz="2400" dirty="0" smtClean="0"/>
              <a:t>Repetible</a:t>
            </a:r>
          </a:p>
          <a:p>
            <a:pPr lvl="1"/>
            <a:r>
              <a:rPr lang="es-CO" sz="2400" dirty="0" smtClean="0"/>
              <a:t>Recuperable</a:t>
            </a:r>
            <a:endParaRPr lang="en-US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s-CO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" sz="3200" dirty="0" smtClean="0">
                <a:latin typeface="Arial" charset="0"/>
              </a:rPr>
              <a:t>Sistemas Biométricos actuales</a:t>
            </a:r>
            <a:endParaRPr lang="es-CO" sz="3200" dirty="0">
              <a:latin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85920"/>
            <a:ext cx="7772400" cy="4800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kumimoji="0" lang="es-ES" sz="2400" dirty="0">
                <a:latin typeface="Arial" charset="0"/>
              </a:rPr>
              <a:t>Las técnicas biométricas más conocidas están basadas en los siguientes indicadores biométricos:</a:t>
            </a:r>
          </a:p>
          <a:p>
            <a:pPr lvl="2" algn="just">
              <a:buFont typeface="Wingdings" charset="2"/>
              <a:buChar char="§"/>
            </a:pPr>
            <a:r>
              <a:rPr lang="es-ES" dirty="0" smtClean="0">
                <a:solidFill>
                  <a:schemeClr val="tx2"/>
                </a:solidFill>
                <a:latin typeface="Arial" charset="0"/>
              </a:rPr>
              <a:t>Huellas dactilares</a:t>
            </a:r>
          </a:p>
          <a:p>
            <a:pPr lvl="2" algn="just">
              <a:buFont typeface="Wingdings" charset="2"/>
              <a:buChar char="§"/>
            </a:pPr>
            <a:r>
              <a:rPr lang="es-ES" dirty="0" smtClean="0">
                <a:solidFill>
                  <a:schemeClr val="tx2"/>
                </a:solidFill>
                <a:latin typeface="Arial" charset="0"/>
              </a:rPr>
              <a:t>Geometría de la mano</a:t>
            </a:r>
          </a:p>
          <a:p>
            <a:pPr lvl="2" algn="just">
              <a:buFont typeface="Wingdings" charset="2"/>
              <a:buChar char="§"/>
            </a:pPr>
            <a:r>
              <a:rPr lang="es-ES" dirty="0" smtClean="0">
                <a:solidFill>
                  <a:schemeClr val="tx2"/>
                </a:solidFill>
                <a:latin typeface="Arial" charset="0"/>
              </a:rPr>
              <a:t>Iris, Retina</a:t>
            </a:r>
          </a:p>
          <a:p>
            <a:pPr lvl="2" algn="just">
              <a:buFont typeface="Wingdings" charset="2"/>
              <a:buChar char="§"/>
            </a:pPr>
            <a:r>
              <a:rPr kumimoji="0" lang="es-ES" dirty="0" smtClean="0">
                <a:solidFill>
                  <a:schemeClr val="tx2"/>
                </a:solidFill>
                <a:latin typeface="Arial" charset="0"/>
              </a:rPr>
              <a:t>Rostro, </a:t>
            </a:r>
            <a:r>
              <a:rPr kumimoji="0" lang="es-ES" dirty="0" err="1" smtClean="0">
                <a:solidFill>
                  <a:schemeClr val="tx2"/>
                </a:solidFill>
                <a:latin typeface="Arial" charset="0"/>
              </a:rPr>
              <a:t>Termograma</a:t>
            </a:r>
            <a:r>
              <a:rPr kumimoji="0" lang="es-ES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kumimoji="0" lang="es-ES" dirty="0">
                <a:solidFill>
                  <a:schemeClr val="tx2"/>
                </a:solidFill>
                <a:latin typeface="Arial" charset="0"/>
              </a:rPr>
              <a:t>del rostro</a:t>
            </a:r>
          </a:p>
          <a:p>
            <a:pPr lvl="2">
              <a:buFont typeface="Wingdings" charset="2"/>
              <a:buChar char="§"/>
            </a:pPr>
            <a:r>
              <a:rPr kumimoji="0" lang="es-ES" dirty="0" smtClean="0">
                <a:solidFill>
                  <a:schemeClr val="tx2"/>
                </a:solidFill>
                <a:latin typeface="Arial" charset="0"/>
              </a:rPr>
              <a:t>Venas </a:t>
            </a:r>
            <a:r>
              <a:rPr kumimoji="0" lang="es-ES" dirty="0">
                <a:solidFill>
                  <a:schemeClr val="tx2"/>
                </a:solidFill>
                <a:latin typeface="Arial" charset="0"/>
              </a:rPr>
              <a:t>de las manos</a:t>
            </a:r>
          </a:p>
          <a:p>
            <a:pPr lvl="2">
              <a:buFont typeface="Wingdings" charset="2"/>
              <a:buChar char="§"/>
            </a:pPr>
            <a:r>
              <a:rPr kumimoji="0" lang="es-ES" dirty="0" smtClean="0">
                <a:solidFill>
                  <a:schemeClr val="tx2"/>
                </a:solidFill>
                <a:latin typeface="Arial" charset="0"/>
              </a:rPr>
              <a:t>Voz</a:t>
            </a:r>
            <a:endParaRPr kumimoji="0" lang="es-ES" dirty="0">
              <a:solidFill>
                <a:schemeClr val="tx2"/>
              </a:solidFill>
              <a:latin typeface="Arial" charset="0"/>
            </a:endParaRPr>
          </a:p>
          <a:p>
            <a:pPr lvl="2">
              <a:buFont typeface="Wingdings" charset="2"/>
              <a:buChar char="§"/>
            </a:pPr>
            <a:r>
              <a:rPr kumimoji="0" lang="es-ES" dirty="0">
                <a:solidFill>
                  <a:schemeClr val="tx2"/>
                </a:solidFill>
                <a:latin typeface="Arial" charset="0"/>
              </a:rPr>
              <a:t>Firma.</a:t>
            </a:r>
            <a:endParaRPr kumimoji="0" lang="es-CO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000240"/>
            <a:ext cx="6423598" cy="381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" sz="3200" dirty="0">
                <a:latin typeface="Arial" charset="0"/>
              </a:rPr>
              <a:t>Arquitectura de un sistema </a:t>
            </a:r>
            <a:r>
              <a:rPr lang="es-ES" sz="3200" dirty="0" smtClean="0">
                <a:latin typeface="Arial" charset="0"/>
              </a:rPr>
              <a:t>biométrico</a:t>
            </a:r>
            <a:endParaRPr lang="es-CO" sz="3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10" y="357166"/>
            <a:ext cx="7772400" cy="1143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CO" sz="3200" dirty="0" smtClean="0">
                <a:latin typeface="Arial" charset="0"/>
              </a:rPr>
              <a:t>Huella Dactilar</a:t>
            </a:r>
            <a:endParaRPr lang="es-CO" sz="3200" dirty="0">
              <a:latin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103188" indent="-103188">
              <a:buFontTx/>
              <a:buNone/>
            </a:pPr>
            <a:r>
              <a:rPr kumimoji="0" lang="es-ES" sz="2400">
                <a:solidFill>
                  <a:schemeClr val="tx2"/>
                </a:solidFill>
                <a:latin typeface="Arial" charset="0"/>
              </a:rPr>
              <a:t> </a:t>
            </a:r>
            <a:r>
              <a:rPr kumimoji="0" lang="es-ES" sz="2800">
                <a:solidFill>
                  <a:schemeClr val="tx2"/>
                </a:solidFill>
                <a:latin typeface="Arial" charset="0"/>
              </a:rPr>
              <a:t>Una huella dactilar es la representación de la morfología superficial de la epidermis de un dedo, en cual se forman una serie de crestas y surcos.</a:t>
            </a:r>
            <a:endParaRPr kumimoji="0" lang="es-CO" sz="240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16389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tretch>
            <a:fillRect/>
          </a:stretch>
        </p:blipFill>
        <p:spPr>
          <a:xfrm>
            <a:off x="4929190" y="2357430"/>
            <a:ext cx="1000132" cy="1276209"/>
          </a:xfrm>
          <a:ln/>
        </p:spPr>
      </p:pic>
      <p:pic>
        <p:nvPicPr>
          <p:cNvPr id="5" name="Picture 9" descr="Feature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4000503"/>
            <a:ext cx="2571768" cy="201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i510.photobucket.com/albums/s346/knxdt2/smartsti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2143116"/>
            <a:ext cx="1523984" cy="16192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3200" dirty="0">
                <a:latin typeface="Arial" charset="0"/>
              </a:rPr>
              <a:t>Técnicas para </a:t>
            </a:r>
            <a:r>
              <a:rPr kumimoji="0" lang="es-ES" sz="3200" dirty="0" smtClean="0">
                <a:latin typeface="Arial" charset="0"/>
              </a:rPr>
              <a:t>verificación </a:t>
            </a:r>
            <a:r>
              <a:rPr kumimoji="0" lang="es-ES" sz="3200" dirty="0">
                <a:latin typeface="Arial" charset="0"/>
              </a:rPr>
              <a:t>de las huellas </a:t>
            </a:r>
            <a:endParaRPr kumimoji="0" lang="es-CO" sz="3200" dirty="0">
              <a:latin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s-ES" sz="2800" b="1" i="1" dirty="0">
                <a:solidFill>
                  <a:srgbClr val="C00000"/>
                </a:solidFill>
                <a:latin typeface="Arial" charset="0"/>
              </a:rPr>
              <a:t>Basada en Detalles</a:t>
            </a:r>
            <a:r>
              <a:rPr kumimoji="0" lang="es-ES" sz="2800" dirty="0">
                <a:solidFill>
                  <a:schemeClr val="tx2"/>
                </a:solidFill>
                <a:latin typeface="Arial" charset="0"/>
              </a:rPr>
              <a:t>: Esta técnica elabora un mapa con la ubicación relativa de "detalles" sobre la huella, los cuales permiten ubicar con certeza a un individuo.</a:t>
            </a:r>
          </a:p>
          <a:p>
            <a:pPr>
              <a:buFontTx/>
              <a:buNone/>
            </a:pPr>
            <a:endParaRPr kumimoji="0" lang="es-ES" sz="2200" b="1" dirty="0" smtClean="0"/>
          </a:p>
          <a:p>
            <a:pPr>
              <a:buFontTx/>
              <a:buNone/>
            </a:pPr>
            <a:r>
              <a:rPr lang="es-ES" sz="2200" b="1" dirty="0" smtClean="0"/>
              <a:t>    </a:t>
            </a:r>
            <a:r>
              <a:rPr kumimoji="0" lang="es-ES" sz="2200" b="1" dirty="0" smtClean="0"/>
              <a:t>        </a:t>
            </a:r>
            <a:r>
              <a:rPr kumimoji="0" lang="es-ES" sz="2200" b="1" dirty="0">
                <a:solidFill>
                  <a:schemeClr val="tx2"/>
                </a:solidFill>
              </a:rPr>
              <a:t>Isla     </a:t>
            </a:r>
            <a:r>
              <a:rPr kumimoji="0" lang="es-ES" sz="2200" b="1" dirty="0" smtClean="0">
                <a:solidFill>
                  <a:schemeClr val="tx2"/>
                </a:solidFill>
              </a:rPr>
              <a:t>    Bifurcación  Final       Punto          </a:t>
            </a:r>
            <a:r>
              <a:rPr kumimoji="0" lang="es-ES" sz="2200" b="1" dirty="0">
                <a:solidFill>
                  <a:schemeClr val="tx2"/>
                </a:solidFill>
              </a:rPr>
              <a:t>Lago</a:t>
            </a:r>
            <a:endParaRPr kumimoji="0" lang="es-CO" sz="2200" dirty="0"/>
          </a:p>
        </p:txBody>
      </p:sp>
      <p:pic>
        <p:nvPicPr>
          <p:cNvPr id="17412" name="Picture 4" descr="C:\posgrado_seg_redes\Estruc_Seguridad\biometrica\huella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0"/>
            <a:ext cx="7010400" cy="1220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57166"/>
            <a:ext cx="7772400" cy="1143000"/>
          </a:xfrm>
        </p:spPr>
        <p:txBody>
          <a:bodyPr/>
          <a:lstStyle/>
          <a:p>
            <a:r>
              <a:rPr kumimoji="0" lang="es-ES" sz="3200" dirty="0">
                <a:latin typeface="Arial" charset="0"/>
              </a:rPr>
              <a:t>Técnicas para </a:t>
            </a:r>
            <a:r>
              <a:rPr kumimoji="0" lang="es-ES" sz="3200" dirty="0" smtClean="0">
                <a:latin typeface="Arial" charset="0"/>
              </a:rPr>
              <a:t>verificación </a:t>
            </a:r>
            <a:r>
              <a:rPr kumimoji="0" lang="es-ES" sz="3200" dirty="0">
                <a:latin typeface="Arial" charset="0"/>
              </a:rPr>
              <a:t>de las huellas </a:t>
            </a:r>
            <a:endParaRPr kumimoji="0" lang="es-CO" sz="3200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495800"/>
          </a:xfrm>
        </p:spPr>
        <p:txBody>
          <a:bodyPr/>
          <a:lstStyle/>
          <a:p>
            <a:pPr marL="282575" indent="-282575" defTabSz="952500"/>
            <a:r>
              <a:rPr kumimoji="0" lang="es-ES" sz="2800" i="1">
                <a:latin typeface="Arial" charset="0"/>
              </a:rPr>
              <a:t> </a:t>
            </a:r>
            <a:r>
              <a:rPr kumimoji="0" lang="es-ES" sz="2800" b="1" i="1">
                <a:solidFill>
                  <a:schemeClr val="tx2"/>
                </a:solidFill>
                <a:latin typeface="Arial" charset="0"/>
              </a:rPr>
              <a:t>Basadas en correlación</a:t>
            </a:r>
            <a:r>
              <a:rPr kumimoji="0" lang="es-ES" sz="2800" b="1">
                <a:solidFill>
                  <a:schemeClr val="tx2"/>
                </a:solidFill>
                <a:latin typeface="Arial" charset="0"/>
              </a:rPr>
              <a:t>:</a:t>
            </a:r>
            <a:r>
              <a:rPr kumimoji="0" lang="es-ES" sz="2800">
                <a:latin typeface="Arial" charset="0"/>
              </a:rPr>
              <a:t> La huella digital se clasificarla por medio de </a:t>
            </a:r>
            <a:r>
              <a:rPr lang="es-ES" sz="2800">
                <a:latin typeface="Arial" charset="0"/>
              </a:rPr>
              <a:t>algoritmos en una de las siguientes cinco clases:</a:t>
            </a:r>
          </a:p>
          <a:p>
            <a:pPr marL="473075" lvl="1" indent="342900" defTabSz="952500">
              <a:buFontTx/>
              <a:buChar char="•"/>
            </a:pPr>
            <a:r>
              <a:rPr kumimoji="0" lang="es-ES" sz="2400">
                <a:latin typeface="Arial" charset="0"/>
              </a:rPr>
              <a:t>Anillo de Crestas. </a:t>
            </a:r>
          </a:p>
          <a:p>
            <a:pPr marL="473075" lvl="1" indent="342900" algn="just" defTabSz="952500">
              <a:buFont typeface="Symbol" pitchFamily="18" charset="2"/>
              <a:buChar char="·"/>
            </a:pPr>
            <a:r>
              <a:rPr kumimoji="0" lang="es-ES" sz="2400">
                <a:latin typeface="Arial" charset="0"/>
              </a:rPr>
              <a:t>Lazo Derecho. </a:t>
            </a:r>
          </a:p>
          <a:p>
            <a:pPr marL="473075" lvl="1" indent="342900" algn="just" defTabSz="952500">
              <a:buFont typeface="Symbol" pitchFamily="18" charset="2"/>
              <a:buChar char="·"/>
            </a:pPr>
            <a:r>
              <a:rPr kumimoji="0" lang="es-ES" sz="2400">
                <a:latin typeface="Arial" charset="0"/>
              </a:rPr>
              <a:t>Lazo Izquierdo. </a:t>
            </a:r>
          </a:p>
          <a:p>
            <a:pPr marL="473075" lvl="1" indent="342900" algn="just" defTabSz="952500">
              <a:buFont typeface="Symbol" pitchFamily="18" charset="2"/>
              <a:buChar char="·"/>
            </a:pPr>
            <a:r>
              <a:rPr kumimoji="0" lang="es-ES" sz="2400">
                <a:latin typeface="Arial" charset="0"/>
              </a:rPr>
              <a:t>Arco. </a:t>
            </a:r>
          </a:p>
          <a:p>
            <a:pPr marL="473075" lvl="1" indent="342900" algn="just" defTabSz="952500">
              <a:buFont typeface="Symbol" pitchFamily="18" charset="2"/>
              <a:buChar char="·"/>
            </a:pPr>
            <a:r>
              <a:rPr kumimoji="0" lang="es-ES" sz="2400">
                <a:latin typeface="Arial" charset="0"/>
              </a:rPr>
              <a:t>Arco de Carpa. </a:t>
            </a:r>
          </a:p>
          <a:p>
            <a:pPr marL="282575" indent="-282575" defTabSz="952500"/>
            <a:endParaRPr kumimoji="0" lang="es-CO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429000"/>
            <a:ext cx="3673475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7166"/>
            <a:ext cx="7772400" cy="1143000"/>
          </a:xfrm>
        </p:spPr>
        <p:txBody>
          <a:bodyPr/>
          <a:lstStyle/>
          <a:p>
            <a:r>
              <a:rPr kumimoji="0" lang="es-ES" sz="3200" dirty="0">
                <a:latin typeface="Arial" charset="0"/>
              </a:rPr>
              <a:t>Geometría de mano</a:t>
            </a:r>
            <a:endParaRPr kumimoji="0" lang="es-CO" sz="3200" dirty="0">
              <a:latin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0" lang="es-ES">
                <a:latin typeface="Arial" charset="0"/>
              </a:rPr>
              <a:t>Se trata de la medición de las características físicas de manos y dedos desde una perspectiva tridimensional.  </a:t>
            </a:r>
            <a:endParaRPr kumimoji="0" lang="es-CO">
              <a:latin typeface="Arial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3929066"/>
            <a:ext cx="1857388" cy="232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857364"/>
            <a:ext cx="2113762" cy="192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85800"/>
          </a:xfrm>
        </p:spPr>
        <p:txBody>
          <a:bodyPr/>
          <a:lstStyle/>
          <a:p>
            <a:r>
              <a:rPr kumimoji="0" lang="es-ES" sz="3200" dirty="0">
                <a:latin typeface="Arial" charset="0"/>
              </a:rPr>
              <a:t>Identificación del Iris</a:t>
            </a:r>
            <a:endParaRPr kumimoji="0" lang="es-CO" sz="3200" dirty="0">
              <a:latin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62110"/>
            <a:ext cx="4114800" cy="4395782"/>
          </a:xfrm>
        </p:spPr>
        <p:txBody>
          <a:bodyPr/>
          <a:lstStyle/>
          <a:p>
            <a:r>
              <a:rPr kumimoji="0" lang="es-ES" sz="2400" dirty="0">
                <a:latin typeface="Arial" charset="0"/>
              </a:rPr>
              <a:t>Se captura una imagen del iris en blanco y negro, en un entorno  iluminado; la imagen se somete a deformaciones pupilares </a:t>
            </a:r>
            <a:r>
              <a:rPr kumimoji="0" lang="es-ES" sz="2400" dirty="0" smtClean="0">
                <a:latin typeface="Arial" charset="0"/>
              </a:rPr>
              <a:t>y </a:t>
            </a:r>
            <a:r>
              <a:rPr kumimoji="0" lang="es-ES" sz="2400" dirty="0">
                <a:latin typeface="Arial" charset="0"/>
              </a:rPr>
              <a:t>de ella se extraen patrones, que a su vez son sometidos a transformaciones matemáticas.</a:t>
            </a:r>
            <a:endParaRPr kumimoji="0" lang="es-CO" sz="2400" dirty="0">
              <a:latin typeface="Arial" charset="0"/>
            </a:endParaRPr>
          </a:p>
        </p:txBody>
      </p:sp>
      <p:pic>
        <p:nvPicPr>
          <p:cNvPr id="24581" name="Picture 5" descr="C:\posgrado_seg_redes\bio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072066" y="1785926"/>
            <a:ext cx="1571636" cy="1666197"/>
          </a:xfrm>
          <a:ln/>
        </p:spPr>
      </p:pic>
      <p:pic>
        <p:nvPicPr>
          <p:cNvPr id="5" name="Picture 14" descr="C:\Mis documentos\postgrado\Estruct_seguridad\biometrica\retina\110636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1928802"/>
            <a:ext cx="1823749" cy="1500181"/>
          </a:xfrm>
          <a:prstGeom prst="rect">
            <a:avLst/>
          </a:prstGeom>
          <a:noFill/>
        </p:spPr>
      </p:pic>
      <p:pic>
        <p:nvPicPr>
          <p:cNvPr id="6" name="Picture 9" descr="C:\posgrado_seg_redes\producto_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786190"/>
            <a:ext cx="1843636" cy="254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7166"/>
            <a:ext cx="7772400" cy="1143000"/>
          </a:xfrm>
        </p:spPr>
        <p:txBody>
          <a:bodyPr/>
          <a:lstStyle/>
          <a:p>
            <a:r>
              <a:rPr kumimoji="0" lang="es-ES" sz="3200" dirty="0">
                <a:latin typeface="Arial" charset="0"/>
              </a:rPr>
              <a:t>Identificación de Retina</a:t>
            </a:r>
            <a:endParaRPr kumimoji="0" lang="es-CO" dirty="0">
              <a:latin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4243390" cy="4114800"/>
          </a:xfrm>
        </p:spPr>
        <p:txBody>
          <a:bodyPr/>
          <a:lstStyle/>
          <a:p>
            <a:r>
              <a:rPr kumimoji="0" lang="es-ES" sz="2800" dirty="0">
                <a:latin typeface="Arial" charset="0"/>
              </a:rPr>
              <a:t>La retina es </a:t>
            </a:r>
            <a:r>
              <a:rPr kumimoji="0" lang="es-ES" sz="2800" dirty="0" smtClean="0">
                <a:latin typeface="Arial" charset="0"/>
              </a:rPr>
              <a:t>barrida por </a:t>
            </a:r>
            <a:r>
              <a:rPr kumimoji="0" lang="es-ES" sz="2800" dirty="0">
                <a:latin typeface="Arial" charset="0"/>
              </a:rPr>
              <a:t>una luz infrarroja de baja intensidad vía un acoplador óptico con el fin de medir 320 puntos predefinidos en el diagrama de las venas.  </a:t>
            </a:r>
            <a:endParaRPr kumimoji="0" lang="es-CO" sz="2800" dirty="0">
              <a:latin typeface="Arial" charset="0"/>
            </a:endParaRPr>
          </a:p>
        </p:txBody>
      </p:sp>
      <p:pic>
        <p:nvPicPr>
          <p:cNvPr id="21511" name="Picture 7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786446" y="1643050"/>
            <a:ext cx="1857388" cy="1824110"/>
          </a:xfrm>
          <a:ln/>
        </p:spPr>
      </p:pic>
      <p:pic>
        <p:nvPicPr>
          <p:cNvPr id="5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57884" y="3929066"/>
            <a:ext cx="1571636" cy="1965065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0042"/>
            <a:ext cx="7772400" cy="838200"/>
          </a:xfrm>
        </p:spPr>
        <p:txBody>
          <a:bodyPr/>
          <a:lstStyle/>
          <a:p>
            <a:r>
              <a:rPr lang="es-ES_tradnl" sz="3000"/>
              <a:t>RECONOCIMIENTO FACIAL</a:t>
            </a:r>
            <a:endParaRPr lang="es-ES_tradnl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81000" y="5180013"/>
            <a:ext cx="60960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s-ES_tradnl">
                <a:latin typeface="Tahoma" pitchFamily="34" charset="0"/>
              </a:rPr>
              <a:t>El reconocimiento facial compara las características faciales con una imagen previamente escaneada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00240"/>
            <a:ext cx="3671235" cy="275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27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5000636"/>
            <a:ext cx="2581275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2071678"/>
            <a:ext cx="19621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4822"/>
            <a:ext cx="7772400" cy="609600"/>
          </a:xfrm>
        </p:spPr>
        <p:txBody>
          <a:bodyPr/>
          <a:lstStyle/>
          <a:p>
            <a:r>
              <a:rPr kumimoji="0" lang="es-ES_tradnl" sz="2800" dirty="0"/>
              <a:t>TERMOGRAMA DEL </a:t>
            </a:r>
            <a:r>
              <a:rPr kumimoji="0" lang="es-ES_tradnl" sz="2800" dirty="0" smtClean="0"/>
              <a:t>ROSTRO</a:t>
            </a:r>
            <a:endParaRPr kumimoji="0" lang="es-ES" sz="2800" dirty="0">
              <a:solidFill>
                <a:schemeClr val="tx1"/>
              </a:solidFill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52580"/>
            <a:ext cx="19113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219200" y="4238625"/>
            <a:ext cx="7239000" cy="1552575"/>
            <a:chOff x="0" y="0"/>
            <a:chExt cx="5760" cy="978"/>
          </a:xfrm>
        </p:grpSpPr>
        <p:sp>
          <p:nvSpPr>
            <p:cNvPr id="46087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5760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s-CO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0"/>
              <a:ext cx="5760" cy="978"/>
              <a:chOff x="0" y="0"/>
              <a:chExt cx="5760" cy="978"/>
            </a:xfrm>
          </p:grpSpPr>
          <p:sp>
            <p:nvSpPr>
              <p:cNvPr id="46085" name="Rectangl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760" cy="9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084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760" cy="9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/>
                <a:r>
                  <a:rPr lang="en-US">
                    <a:latin typeface="Tahoma" pitchFamily="34" charset="0"/>
                  </a:rPr>
                  <a:t>Temperatura corporal: el flujo de sangre crea una emisión de calor que es única para cada persona y que puede ser captada por cámaras infrarrojas. </a:t>
                </a:r>
              </a:p>
              <a:p>
                <a:pPr algn="l"/>
                <a:endParaRPr lang="en-US">
                  <a:latin typeface="Tahoma" pitchFamily="34" charset="0"/>
                </a:endParaRPr>
              </a:p>
            </p:txBody>
          </p:sp>
        </p:grpSp>
      </p:grpSp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438280"/>
            <a:ext cx="2290763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Normativa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Codes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of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practises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Digital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Forensics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(CP</a:t>
            </a:r>
            <a:r>
              <a:rPr lang="es-CO" baseline="-25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DF)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Cubre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cuatro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fases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Aseguramiento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la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escena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Identificación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evidencias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digitales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Preservación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Análisis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Presentación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reportes</a:t>
            </a:r>
            <a:endParaRPr lang="es-CO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5286388"/>
            <a:ext cx="2590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2898"/>
            <a:ext cx="7772400" cy="914400"/>
          </a:xfrm>
        </p:spPr>
        <p:txBody>
          <a:bodyPr/>
          <a:lstStyle/>
          <a:p>
            <a:r>
              <a:rPr lang="es-ES_tradnl" sz="3000" dirty="0"/>
              <a:t>CONTROL DE VENAS</a:t>
            </a:r>
            <a:endParaRPr lang="es-ES_tradnl" dirty="0"/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971552" y="1571612"/>
            <a:ext cx="1671622" cy="4614874"/>
            <a:chOff x="2312" y="1539"/>
            <a:chExt cx="1198" cy="3010"/>
          </a:xfrm>
        </p:grpSpPr>
        <p:sp>
          <p:nvSpPr>
            <p:cNvPr id="39940" name="Freeform 4"/>
            <p:cNvSpPr>
              <a:spLocks/>
            </p:cNvSpPr>
            <p:nvPr/>
          </p:nvSpPr>
          <p:spPr bwMode="auto">
            <a:xfrm>
              <a:off x="2312" y="1902"/>
              <a:ext cx="1198" cy="2647"/>
            </a:xfrm>
            <a:custGeom>
              <a:avLst/>
              <a:gdLst/>
              <a:ahLst/>
              <a:cxnLst>
                <a:cxn ang="0">
                  <a:pos x="681" y="143"/>
                </a:cxn>
                <a:cxn ang="0">
                  <a:pos x="334" y="249"/>
                </a:cxn>
                <a:cxn ang="0">
                  <a:pos x="262" y="434"/>
                </a:cxn>
                <a:cxn ang="0">
                  <a:pos x="172" y="681"/>
                </a:cxn>
                <a:cxn ang="0">
                  <a:pos x="50" y="915"/>
                </a:cxn>
                <a:cxn ang="0">
                  <a:pos x="34" y="1244"/>
                </a:cxn>
                <a:cxn ang="0">
                  <a:pos x="184" y="1476"/>
                </a:cxn>
                <a:cxn ang="0">
                  <a:pos x="294" y="1432"/>
                </a:cxn>
                <a:cxn ang="0">
                  <a:pos x="178" y="1336"/>
                </a:cxn>
                <a:cxn ang="0">
                  <a:pos x="314" y="1397"/>
                </a:cxn>
                <a:cxn ang="0">
                  <a:pos x="278" y="1297"/>
                </a:cxn>
                <a:cxn ang="0">
                  <a:pos x="230" y="1099"/>
                </a:cxn>
                <a:cxn ang="0">
                  <a:pos x="426" y="862"/>
                </a:cxn>
                <a:cxn ang="0">
                  <a:pos x="488" y="692"/>
                </a:cxn>
                <a:cxn ang="0">
                  <a:pos x="609" y="690"/>
                </a:cxn>
                <a:cxn ang="0">
                  <a:pos x="663" y="925"/>
                </a:cxn>
                <a:cxn ang="0">
                  <a:pos x="586" y="1117"/>
                </a:cxn>
                <a:cxn ang="0">
                  <a:pos x="621" y="1494"/>
                </a:cxn>
                <a:cxn ang="0">
                  <a:pos x="761" y="1801"/>
                </a:cxn>
                <a:cxn ang="0">
                  <a:pos x="693" y="2118"/>
                </a:cxn>
                <a:cxn ang="0">
                  <a:pos x="847" y="2480"/>
                </a:cxn>
                <a:cxn ang="0">
                  <a:pos x="763" y="2582"/>
                </a:cxn>
                <a:cxn ang="0">
                  <a:pos x="933" y="2647"/>
                </a:cxn>
                <a:cxn ang="0">
                  <a:pos x="1121" y="2626"/>
                </a:cxn>
                <a:cxn ang="0">
                  <a:pos x="1043" y="2435"/>
                </a:cxn>
                <a:cxn ang="0">
                  <a:pos x="1113" y="2094"/>
                </a:cxn>
                <a:cxn ang="0">
                  <a:pos x="1151" y="1844"/>
                </a:cxn>
                <a:cxn ang="0">
                  <a:pos x="1163" y="1663"/>
                </a:cxn>
                <a:cxn ang="0">
                  <a:pos x="1243" y="1561"/>
                </a:cxn>
                <a:cxn ang="0">
                  <a:pos x="1243" y="1818"/>
                </a:cxn>
                <a:cxn ang="0">
                  <a:pos x="1289" y="2072"/>
                </a:cxn>
                <a:cxn ang="0">
                  <a:pos x="1359" y="2428"/>
                </a:cxn>
                <a:cxn ang="0">
                  <a:pos x="1281" y="2606"/>
                </a:cxn>
                <a:cxn ang="0">
                  <a:pos x="1393" y="2637"/>
                </a:cxn>
                <a:cxn ang="0">
                  <a:pos x="1665" y="2607"/>
                </a:cxn>
                <a:cxn ang="0">
                  <a:pos x="1563" y="2504"/>
                </a:cxn>
                <a:cxn ang="0">
                  <a:pos x="1647" y="2218"/>
                </a:cxn>
                <a:cxn ang="0">
                  <a:pos x="1647" y="1893"/>
                </a:cxn>
                <a:cxn ang="0">
                  <a:pos x="1721" y="1608"/>
                </a:cxn>
                <a:cxn ang="0">
                  <a:pos x="1828" y="1207"/>
                </a:cxn>
                <a:cxn ang="0">
                  <a:pos x="1739" y="979"/>
                </a:cxn>
                <a:cxn ang="0">
                  <a:pos x="1693" y="837"/>
                </a:cxn>
                <a:cxn ang="0">
                  <a:pos x="1787" y="690"/>
                </a:cxn>
                <a:cxn ang="0">
                  <a:pos x="1860" y="619"/>
                </a:cxn>
                <a:cxn ang="0">
                  <a:pos x="1936" y="722"/>
                </a:cxn>
                <a:cxn ang="0">
                  <a:pos x="1976" y="875"/>
                </a:cxn>
                <a:cxn ang="0">
                  <a:pos x="2152" y="1076"/>
                </a:cxn>
                <a:cxn ang="0">
                  <a:pos x="2126" y="1276"/>
                </a:cxn>
                <a:cxn ang="0">
                  <a:pos x="2056" y="1387"/>
                </a:cxn>
                <a:cxn ang="0">
                  <a:pos x="2164" y="1354"/>
                </a:cxn>
                <a:cxn ang="0">
                  <a:pos x="2112" y="1418"/>
                </a:cxn>
                <a:cxn ang="0">
                  <a:pos x="2110" y="1462"/>
                </a:cxn>
                <a:cxn ang="0">
                  <a:pos x="2390" y="1317"/>
                </a:cxn>
                <a:cxn ang="0">
                  <a:pos x="2368" y="1089"/>
                </a:cxn>
                <a:cxn ang="0">
                  <a:pos x="2308" y="804"/>
                </a:cxn>
                <a:cxn ang="0">
                  <a:pos x="2224" y="681"/>
                </a:cxn>
                <a:cxn ang="0">
                  <a:pos x="2194" y="525"/>
                </a:cxn>
                <a:cxn ang="0">
                  <a:pos x="2136" y="382"/>
                </a:cxn>
                <a:cxn ang="0">
                  <a:pos x="2084" y="261"/>
                </a:cxn>
                <a:cxn ang="0">
                  <a:pos x="1872" y="176"/>
                </a:cxn>
                <a:cxn ang="0">
                  <a:pos x="1437" y="93"/>
                </a:cxn>
              </a:cxnLst>
              <a:rect l="0" t="0" r="r" b="b"/>
              <a:pathLst>
                <a:path w="2396" h="2647">
                  <a:moveTo>
                    <a:pt x="979" y="8"/>
                  </a:moveTo>
                  <a:lnTo>
                    <a:pt x="987" y="46"/>
                  </a:lnTo>
                  <a:lnTo>
                    <a:pt x="981" y="75"/>
                  </a:lnTo>
                  <a:lnTo>
                    <a:pt x="963" y="93"/>
                  </a:lnTo>
                  <a:lnTo>
                    <a:pt x="915" y="102"/>
                  </a:lnTo>
                  <a:lnTo>
                    <a:pt x="873" y="105"/>
                  </a:lnTo>
                  <a:lnTo>
                    <a:pt x="815" y="116"/>
                  </a:lnTo>
                  <a:lnTo>
                    <a:pt x="751" y="126"/>
                  </a:lnTo>
                  <a:lnTo>
                    <a:pt x="681" y="143"/>
                  </a:lnTo>
                  <a:lnTo>
                    <a:pt x="627" y="153"/>
                  </a:lnTo>
                  <a:lnTo>
                    <a:pt x="586" y="164"/>
                  </a:lnTo>
                  <a:lnTo>
                    <a:pt x="528" y="176"/>
                  </a:lnTo>
                  <a:lnTo>
                    <a:pt x="476" y="182"/>
                  </a:lnTo>
                  <a:lnTo>
                    <a:pt x="448" y="191"/>
                  </a:lnTo>
                  <a:lnTo>
                    <a:pt x="410" y="202"/>
                  </a:lnTo>
                  <a:lnTo>
                    <a:pt x="386" y="222"/>
                  </a:lnTo>
                  <a:lnTo>
                    <a:pt x="364" y="235"/>
                  </a:lnTo>
                  <a:lnTo>
                    <a:pt x="334" y="249"/>
                  </a:lnTo>
                  <a:lnTo>
                    <a:pt x="312" y="262"/>
                  </a:lnTo>
                  <a:lnTo>
                    <a:pt x="302" y="276"/>
                  </a:lnTo>
                  <a:lnTo>
                    <a:pt x="286" y="299"/>
                  </a:lnTo>
                  <a:lnTo>
                    <a:pt x="266" y="328"/>
                  </a:lnTo>
                  <a:lnTo>
                    <a:pt x="258" y="349"/>
                  </a:lnTo>
                  <a:lnTo>
                    <a:pt x="258" y="366"/>
                  </a:lnTo>
                  <a:lnTo>
                    <a:pt x="266" y="397"/>
                  </a:lnTo>
                  <a:lnTo>
                    <a:pt x="272" y="412"/>
                  </a:lnTo>
                  <a:lnTo>
                    <a:pt x="262" y="434"/>
                  </a:lnTo>
                  <a:lnTo>
                    <a:pt x="250" y="449"/>
                  </a:lnTo>
                  <a:lnTo>
                    <a:pt x="228" y="477"/>
                  </a:lnTo>
                  <a:lnTo>
                    <a:pt x="218" y="492"/>
                  </a:lnTo>
                  <a:lnTo>
                    <a:pt x="206" y="520"/>
                  </a:lnTo>
                  <a:lnTo>
                    <a:pt x="194" y="544"/>
                  </a:lnTo>
                  <a:lnTo>
                    <a:pt x="182" y="578"/>
                  </a:lnTo>
                  <a:lnTo>
                    <a:pt x="176" y="613"/>
                  </a:lnTo>
                  <a:lnTo>
                    <a:pt x="170" y="645"/>
                  </a:lnTo>
                  <a:lnTo>
                    <a:pt x="172" y="681"/>
                  </a:lnTo>
                  <a:lnTo>
                    <a:pt x="178" y="715"/>
                  </a:lnTo>
                  <a:lnTo>
                    <a:pt x="162" y="727"/>
                  </a:lnTo>
                  <a:lnTo>
                    <a:pt x="138" y="745"/>
                  </a:lnTo>
                  <a:lnTo>
                    <a:pt x="120" y="766"/>
                  </a:lnTo>
                  <a:lnTo>
                    <a:pt x="94" y="792"/>
                  </a:lnTo>
                  <a:lnTo>
                    <a:pt x="84" y="813"/>
                  </a:lnTo>
                  <a:lnTo>
                    <a:pt x="68" y="838"/>
                  </a:lnTo>
                  <a:lnTo>
                    <a:pt x="60" y="868"/>
                  </a:lnTo>
                  <a:lnTo>
                    <a:pt x="50" y="915"/>
                  </a:lnTo>
                  <a:lnTo>
                    <a:pt x="44" y="965"/>
                  </a:lnTo>
                  <a:lnTo>
                    <a:pt x="36" y="1015"/>
                  </a:lnTo>
                  <a:lnTo>
                    <a:pt x="30" y="1064"/>
                  </a:lnTo>
                  <a:lnTo>
                    <a:pt x="24" y="1140"/>
                  </a:lnTo>
                  <a:lnTo>
                    <a:pt x="18" y="1183"/>
                  </a:lnTo>
                  <a:lnTo>
                    <a:pt x="16" y="1199"/>
                  </a:lnTo>
                  <a:lnTo>
                    <a:pt x="20" y="1214"/>
                  </a:lnTo>
                  <a:lnTo>
                    <a:pt x="24" y="1232"/>
                  </a:lnTo>
                  <a:lnTo>
                    <a:pt x="34" y="1244"/>
                  </a:lnTo>
                  <a:lnTo>
                    <a:pt x="16" y="1284"/>
                  </a:lnTo>
                  <a:lnTo>
                    <a:pt x="6" y="1315"/>
                  </a:lnTo>
                  <a:lnTo>
                    <a:pt x="0" y="1345"/>
                  </a:lnTo>
                  <a:lnTo>
                    <a:pt x="12" y="1368"/>
                  </a:lnTo>
                  <a:lnTo>
                    <a:pt x="30" y="1392"/>
                  </a:lnTo>
                  <a:lnTo>
                    <a:pt x="54" y="1419"/>
                  </a:lnTo>
                  <a:lnTo>
                    <a:pt x="70" y="1435"/>
                  </a:lnTo>
                  <a:lnTo>
                    <a:pt x="132" y="1462"/>
                  </a:lnTo>
                  <a:lnTo>
                    <a:pt x="184" y="1476"/>
                  </a:lnTo>
                  <a:lnTo>
                    <a:pt x="222" y="1480"/>
                  </a:lnTo>
                  <a:lnTo>
                    <a:pt x="260" y="1477"/>
                  </a:lnTo>
                  <a:lnTo>
                    <a:pt x="286" y="1467"/>
                  </a:lnTo>
                  <a:lnTo>
                    <a:pt x="298" y="1464"/>
                  </a:lnTo>
                  <a:lnTo>
                    <a:pt x="306" y="1457"/>
                  </a:lnTo>
                  <a:lnTo>
                    <a:pt x="310" y="1451"/>
                  </a:lnTo>
                  <a:lnTo>
                    <a:pt x="304" y="1445"/>
                  </a:lnTo>
                  <a:lnTo>
                    <a:pt x="290" y="1438"/>
                  </a:lnTo>
                  <a:lnTo>
                    <a:pt x="294" y="1432"/>
                  </a:lnTo>
                  <a:lnTo>
                    <a:pt x="292" y="1426"/>
                  </a:lnTo>
                  <a:lnTo>
                    <a:pt x="282" y="1420"/>
                  </a:lnTo>
                  <a:lnTo>
                    <a:pt x="262" y="1416"/>
                  </a:lnTo>
                  <a:lnTo>
                    <a:pt x="234" y="1409"/>
                  </a:lnTo>
                  <a:lnTo>
                    <a:pt x="216" y="1395"/>
                  </a:lnTo>
                  <a:lnTo>
                    <a:pt x="194" y="1387"/>
                  </a:lnTo>
                  <a:lnTo>
                    <a:pt x="182" y="1372"/>
                  </a:lnTo>
                  <a:lnTo>
                    <a:pt x="176" y="1348"/>
                  </a:lnTo>
                  <a:lnTo>
                    <a:pt x="178" y="1336"/>
                  </a:lnTo>
                  <a:lnTo>
                    <a:pt x="192" y="1334"/>
                  </a:lnTo>
                  <a:lnTo>
                    <a:pt x="208" y="1339"/>
                  </a:lnTo>
                  <a:lnTo>
                    <a:pt x="234" y="1354"/>
                  </a:lnTo>
                  <a:lnTo>
                    <a:pt x="246" y="1373"/>
                  </a:lnTo>
                  <a:lnTo>
                    <a:pt x="254" y="1381"/>
                  </a:lnTo>
                  <a:lnTo>
                    <a:pt x="266" y="1389"/>
                  </a:lnTo>
                  <a:lnTo>
                    <a:pt x="280" y="1393"/>
                  </a:lnTo>
                  <a:lnTo>
                    <a:pt x="296" y="1396"/>
                  </a:lnTo>
                  <a:lnTo>
                    <a:pt x="314" y="1397"/>
                  </a:lnTo>
                  <a:lnTo>
                    <a:pt x="328" y="1394"/>
                  </a:lnTo>
                  <a:lnTo>
                    <a:pt x="340" y="1387"/>
                  </a:lnTo>
                  <a:lnTo>
                    <a:pt x="342" y="1380"/>
                  </a:lnTo>
                  <a:lnTo>
                    <a:pt x="340" y="1368"/>
                  </a:lnTo>
                  <a:lnTo>
                    <a:pt x="334" y="1358"/>
                  </a:lnTo>
                  <a:lnTo>
                    <a:pt x="318" y="1341"/>
                  </a:lnTo>
                  <a:lnTo>
                    <a:pt x="294" y="1325"/>
                  </a:lnTo>
                  <a:lnTo>
                    <a:pt x="280" y="1313"/>
                  </a:lnTo>
                  <a:lnTo>
                    <a:pt x="278" y="1297"/>
                  </a:lnTo>
                  <a:lnTo>
                    <a:pt x="272" y="1277"/>
                  </a:lnTo>
                  <a:lnTo>
                    <a:pt x="254" y="1261"/>
                  </a:lnTo>
                  <a:lnTo>
                    <a:pt x="238" y="1249"/>
                  </a:lnTo>
                  <a:lnTo>
                    <a:pt x="218" y="1234"/>
                  </a:lnTo>
                  <a:lnTo>
                    <a:pt x="196" y="1228"/>
                  </a:lnTo>
                  <a:lnTo>
                    <a:pt x="184" y="1204"/>
                  </a:lnTo>
                  <a:lnTo>
                    <a:pt x="186" y="1173"/>
                  </a:lnTo>
                  <a:lnTo>
                    <a:pt x="208" y="1131"/>
                  </a:lnTo>
                  <a:lnTo>
                    <a:pt x="230" y="1099"/>
                  </a:lnTo>
                  <a:lnTo>
                    <a:pt x="260" y="1058"/>
                  </a:lnTo>
                  <a:lnTo>
                    <a:pt x="300" y="1020"/>
                  </a:lnTo>
                  <a:lnTo>
                    <a:pt x="326" y="997"/>
                  </a:lnTo>
                  <a:lnTo>
                    <a:pt x="350" y="976"/>
                  </a:lnTo>
                  <a:lnTo>
                    <a:pt x="374" y="955"/>
                  </a:lnTo>
                  <a:lnTo>
                    <a:pt x="392" y="937"/>
                  </a:lnTo>
                  <a:lnTo>
                    <a:pt x="406" y="917"/>
                  </a:lnTo>
                  <a:lnTo>
                    <a:pt x="416" y="897"/>
                  </a:lnTo>
                  <a:lnTo>
                    <a:pt x="426" y="862"/>
                  </a:lnTo>
                  <a:lnTo>
                    <a:pt x="424" y="832"/>
                  </a:lnTo>
                  <a:lnTo>
                    <a:pt x="426" y="799"/>
                  </a:lnTo>
                  <a:lnTo>
                    <a:pt x="426" y="779"/>
                  </a:lnTo>
                  <a:lnTo>
                    <a:pt x="422" y="754"/>
                  </a:lnTo>
                  <a:lnTo>
                    <a:pt x="442" y="745"/>
                  </a:lnTo>
                  <a:lnTo>
                    <a:pt x="456" y="734"/>
                  </a:lnTo>
                  <a:lnTo>
                    <a:pt x="464" y="721"/>
                  </a:lnTo>
                  <a:lnTo>
                    <a:pt x="468" y="702"/>
                  </a:lnTo>
                  <a:lnTo>
                    <a:pt x="488" y="692"/>
                  </a:lnTo>
                  <a:lnTo>
                    <a:pt x="508" y="679"/>
                  </a:lnTo>
                  <a:lnTo>
                    <a:pt x="526" y="661"/>
                  </a:lnTo>
                  <a:lnTo>
                    <a:pt x="536" y="634"/>
                  </a:lnTo>
                  <a:lnTo>
                    <a:pt x="540" y="607"/>
                  </a:lnTo>
                  <a:lnTo>
                    <a:pt x="548" y="581"/>
                  </a:lnTo>
                  <a:lnTo>
                    <a:pt x="566" y="625"/>
                  </a:lnTo>
                  <a:lnTo>
                    <a:pt x="578" y="646"/>
                  </a:lnTo>
                  <a:lnTo>
                    <a:pt x="595" y="672"/>
                  </a:lnTo>
                  <a:lnTo>
                    <a:pt x="609" y="690"/>
                  </a:lnTo>
                  <a:lnTo>
                    <a:pt x="629" y="713"/>
                  </a:lnTo>
                  <a:lnTo>
                    <a:pt x="651" y="742"/>
                  </a:lnTo>
                  <a:lnTo>
                    <a:pt x="681" y="769"/>
                  </a:lnTo>
                  <a:lnTo>
                    <a:pt x="711" y="804"/>
                  </a:lnTo>
                  <a:lnTo>
                    <a:pt x="705" y="829"/>
                  </a:lnTo>
                  <a:lnTo>
                    <a:pt x="705" y="859"/>
                  </a:lnTo>
                  <a:lnTo>
                    <a:pt x="691" y="876"/>
                  </a:lnTo>
                  <a:lnTo>
                    <a:pt x="669" y="905"/>
                  </a:lnTo>
                  <a:lnTo>
                    <a:pt x="663" y="925"/>
                  </a:lnTo>
                  <a:lnTo>
                    <a:pt x="663" y="941"/>
                  </a:lnTo>
                  <a:lnTo>
                    <a:pt x="671" y="964"/>
                  </a:lnTo>
                  <a:lnTo>
                    <a:pt x="653" y="984"/>
                  </a:lnTo>
                  <a:lnTo>
                    <a:pt x="637" y="1000"/>
                  </a:lnTo>
                  <a:lnTo>
                    <a:pt x="625" y="1015"/>
                  </a:lnTo>
                  <a:lnTo>
                    <a:pt x="613" y="1036"/>
                  </a:lnTo>
                  <a:lnTo>
                    <a:pt x="605" y="1059"/>
                  </a:lnTo>
                  <a:lnTo>
                    <a:pt x="599" y="1086"/>
                  </a:lnTo>
                  <a:lnTo>
                    <a:pt x="586" y="1117"/>
                  </a:lnTo>
                  <a:lnTo>
                    <a:pt x="578" y="1149"/>
                  </a:lnTo>
                  <a:lnTo>
                    <a:pt x="570" y="1187"/>
                  </a:lnTo>
                  <a:lnTo>
                    <a:pt x="568" y="1230"/>
                  </a:lnTo>
                  <a:lnTo>
                    <a:pt x="570" y="1275"/>
                  </a:lnTo>
                  <a:lnTo>
                    <a:pt x="582" y="1321"/>
                  </a:lnTo>
                  <a:lnTo>
                    <a:pt x="595" y="1373"/>
                  </a:lnTo>
                  <a:lnTo>
                    <a:pt x="601" y="1408"/>
                  </a:lnTo>
                  <a:lnTo>
                    <a:pt x="607" y="1451"/>
                  </a:lnTo>
                  <a:lnTo>
                    <a:pt x="621" y="1494"/>
                  </a:lnTo>
                  <a:lnTo>
                    <a:pt x="635" y="1538"/>
                  </a:lnTo>
                  <a:lnTo>
                    <a:pt x="659" y="1579"/>
                  </a:lnTo>
                  <a:lnTo>
                    <a:pt x="679" y="1621"/>
                  </a:lnTo>
                  <a:lnTo>
                    <a:pt x="697" y="1660"/>
                  </a:lnTo>
                  <a:lnTo>
                    <a:pt x="717" y="1681"/>
                  </a:lnTo>
                  <a:lnTo>
                    <a:pt x="735" y="1707"/>
                  </a:lnTo>
                  <a:lnTo>
                    <a:pt x="755" y="1725"/>
                  </a:lnTo>
                  <a:lnTo>
                    <a:pt x="765" y="1768"/>
                  </a:lnTo>
                  <a:lnTo>
                    <a:pt x="761" y="1801"/>
                  </a:lnTo>
                  <a:lnTo>
                    <a:pt x="759" y="1880"/>
                  </a:lnTo>
                  <a:lnTo>
                    <a:pt x="743" y="1909"/>
                  </a:lnTo>
                  <a:lnTo>
                    <a:pt x="725" y="1938"/>
                  </a:lnTo>
                  <a:lnTo>
                    <a:pt x="711" y="1973"/>
                  </a:lnTo>
                  <a:lnTo>
                    <a:pt x="701" y="2004"/>
                  </a:lnTo>
                  <a:lnTo>
                    <a:pt x="695" y="2032"/>
                  </a:lnTo>
                  <a:lnTo>
                    <a:pt x="691" y="2061"/>
                  </a:lnTo>
                  <a:lnTo>
                    <a:pt x="691" y="2087"/>
                  </a:lnTo>
                  <a:lnTo>
                    <a:pt x="693" y="2118"/>
                  </a:lnTo>
                  <a:lnTo>
                    <a:pt x="711" y="2156"/>
                  </a:lnTo>
                  <a:lnTo>
                    <a:pt x="735" y="2195"/>
                  </a:lnTo>
                  <a:lnTo>
                    <a:pt x="779" y="2264"/>
                  </a:lnTo>
                  <a:lnTo>
                    <a:pt x="807" y="2309"/>
                  </a:lnTo>
                  <a:lnTo>
                    <a:pt x="831" y="2350"/>
                  </a:lnTo>
                  <a:lnTo>
                    <a:pt x="855" y="2408"/>
                  </a:lnTo>
                  <a:lnTo>
                    <a:pt x="865" y="2446"/>
                  </a:lnTo>
                  <a:lnTo>
                    <a:pt x="861" y="2468"/>
                  </a:lnTo>
                  <a:lnTo>
                    <a:pt x="847" y="2480"/>
                  </a:lnTo>
                  <a:lnTo>
                    <a:pt x="841" y="2492"/>
                  </a:lnTo>
                  <a:lnTo>
                    <a:pt x="835" y="2505"/>
                  </a:lnTo>
                  <a:lnTo>
                    <a:pt x="839" y="2519"/>
                  </a:lnTo>
                  <a:lnTo>
                    <a:pt x="837" y="2524"/>
                  </a:lnTo>
                  <a:lnTo>
                    <a:pt x="829" y="2540"/>
                  </a:lnTo>
                  <a:lnTo>
                    <a:pt x="809" y="2551"/>
                  </a:lnTo>
                  <a:lnTo>
                    <a:pt x="789" y="2557"/>
                  </a:lnTo>
                  <a:lnTo>
                    <a:pt x="771" y="2571"/>
                  </a:lnTo>
                  <a:lnTo>
                    <a:pt x="763" y="2582"/>
                  </a:lnTo>
                  <a:lnTo>
                    <a:pt x="749" y="2597"/>
                  </a:lnTo>
                  <a:lnTo>
                    <a:pt x="733" y="2607"/>
                  </a:lnTo>
                  <a:lnTo>
                    <a:pt x="731" y="2615"/>
                  </a:lnTo>
                  <a:lnTo>
                    <a:pt x="753" y="2626"/>
                  </a:lnTo>
                  <a:lnTo>
                    <a:pt x="787" y="2632"/>
                  </a:lnTo>
                  <a:lnTo>
                    <a:pt x="819" y="2636"/>
                  </a:lnTo>
                  <a:lnTo>
                    <a:pt x="855" y="2640"/>
                  </a:lnTo>
                  <a:lnTo>
                    <a:pt x="893" y="2646"/>
                  </a:lnTo>
                  <a:lnTo>
                    <a:pt x="933" y="2647"/>
                  </a:lnTo>
                  <a:lnTo>
                    <a:pt x="979" y="2646"/>
                  </a:lnTo>
                  <a:lnTo>
                    <a:pt x="1007" y="2636"/>
                  </a:lnTo>
                  <a:lnTo>
                    <a:pt x="1023" y="2642"/>
                  </a:lnTo>
                  <a:lnTo>
                    <a:pt x="1045" y="2647"/>
                  </a:lnTo>
                  <a:lnTo>
                    <a:pt x="1063" y="2647"/>
                  </a:lnTo>
                  <a:lnTo>
                    <a:pt x="1085" y="2644"/>
                  </a:lnTo>
                  <a:lnTo>
                    <a:pt x="1099" y="2640"/>
                  </a:lnTo>
                  <a:lnTo>
                    <a:pt x="1113" y="2634"/>
                  </a:lnTo>
                  <a:lnTo>
                    <a:pt x="1121" y="2626"/>
                  </a:lnTo>
                  <a:lnTo>
                    <a:pt x="1121" y="2617"/>
                  </a:lnTo>
                  <a:lnTo>
                    <a:pt x="1111" y="2595"/>
                  </a:lnTo>
                  <a:lnTo>
                    <a:pt x="1099" y="2576"/>
                  </a:lnTo>
                  <a:lnTo>
                    <a:pt x="1089" y="2549"/>
                  </a:lnTo>
                  <a:lnTo>
                    <a:pt x="1073" y="2533"/>
                  </a:lnTo>
                  <a:lnTo>
                    <a:pt x="1081" y="2490"/>
                  </a:lnTo>
                  <a:lnTo>
                    <a:pt x="1065" y="2471"/>
                  </a:lnTo>
                  <a:lnTo>
                    <a:pt x="1047" y="2455"/>
                  </a:lnTo>
                  <a:lnTo>
                    <a:pt x="1043" y="2435"/>
                  </a:lnTo>
                  <a:lnTo>
                    <a:pt x="1035" y="2401"/>
                  </a:lnTo>
                  <a:lnTo>
                    <a:pt x="1045" y="2366"/>
                  </a:lnTo>
                  <a:lnTo>
                    <a:pt x="1051" y="2323"/>
                  </a:lnTo>
                  <a:lnTo>
                    <a:pt x="1067" y="2275"/>
                  </a:lnTo>
                  <a:lnTo>
                    <a:pt x="1073" y="2252"/>
                  </a:lnTo>
                  <a:lnTo>
                    <a:pt x="1111" y="2204"/>
                  </a:lnTo>
                  <a:lnTo>
                    <a:pt x="1117" y="2158"/>
                  </a:lnTo>
                  <a:lnTo>
                    <a:pt x="1115" y="2127"/>
                  </a:lnTo>
                  <a:lnTo>
                    <a:pt x="1113" y="2094"/>
                  </a:lnTo>
                  <a:lnTo>
                    <a:pt x="1105" y="2066"/>
                  </a:lnTo>
                  <a:lnTo>
                    <a:pt x="1093" y="2031"/>
                  </a:lnTo>
                  <a:lnTo>
                    <a:pt x="1085" y="1997"/>
                  </a:lnTo>
                  <a:lnTo>
                    <a:pt x="1091" y="1958"/>
                  </a:lnTo>
                  <a:lnTo>
                    <a:pt x="1113" y="1937"/>
                  </a:lnTo>
                  <a:lnTo>
                    <a:pt x="1127" y="1919"/>
                  </a:lnTo>
                  <a:lnTo>
                    <a:pt x="1139" y="1893"/>
                  </a:lnTo>
                  <a:lnTo>
                    <a:pt x="1149" y="1868"/>
                  </a:lnTo>
                  <a:lnTo>
                    <a:pt x="1151" y="1844"/>
                  </a:lnTo>
                  <a:lnTo>
                    <a:pt x="1153" y="1823"/>
                  </a:lnTo>
                  <a:lnTo>
                    <a:pt x="1147" y="1809"/>
                  </a:lnTo>
                  <a:lnTo>
                    <a:pt x="1143" y="1792"/>
                  </a:lnTo>
                  <a:lnTo>
                    <a:pt x="1143" y="1770"/>
                  </a:lnTo>
                  <a:lnTo>
                    <a:pt x="1147" y="1747"/>
                  </a:lnTo>
                  <a:lnTo>
                    <a:pt x="1161" y="1724"/>
                  </a:lnTo>
                  <a:lnTo>
                    <a:pt x="1167" y="1703"/>
                  </a:lnTo>
                  <a:lnTo>
                    <a:pt x="1171" y="1685"/>
                  </a:lnTo>
                  <a:lnTo>
                    <a:pt x="1163" y="1663"/>
                  </a:lnTo>
                  <a:lnTo>
                    <a:pt x="1151" y="1638"/>
                  </a:lnTo>
                  <a:lnTo>
                    <a:pt x="1145" y="1593"/>
                  </a:lnTo>
                  <a:lnTo>
                    <a:pt x="1153" y="1561"/>
                  </a:lnTo>
                  <a:lnTo>
                    <a:pt x="1169" y="1505"/>
                  </a:lnTo>
                  <a:lnTo>
                    <a:pt x="1181" y="1465"/>
                  </a:lnTo>
                  <a:lnTo>
                    <a:pt x="1197" y="1407"/>
                  </a:lnTo>
                  <a:lnTo>
                    <a:pt x="1215" y="1464"/>
                  </a:lnTo>
                  <a:lnTo>
                    <a:pt x="1229" y="1503"/>
                  </a:lnTo>
                  <a:lnTo>
                    <a:pt x="1243" y="1561"/>
                  </a:lnTo>
                  <a:lnTo>
                    <a:pt x="1253" y="1592"/>
                  </a:lnTo>
                  <a:lnTo>
                    <a:pt x="1247" y="1633"/>
                  </a:lnTo>
                  <a:lnTo>
                    <a:pt x="1233" y="1663"/>
                  </a:lnTo>
                  <a:lnTo>
                    <a:pt x="1225" y="1683"/>
                  </a:lnTo>
                  <a:lnTo>
                    <a:pt x="1231" y="1710"/>
                  </a:lnTo>
                  <a:lnTo>
                    <a:pt x="1241" y="1732"/>
                  </a:lnTo>
                  <a:lnTo>
                    <a:pt x="1255" y="1760"/>
                  </a:lnTo>
                  <a:lnTo>
                    <a:pt x="1257" y="1797"/>
                  </a:lnTo>
                  <a:lnTo>
                    <a:pt x="1243" y="1818"/>
                  </a:lnTo>
                  <a:lnTo>
                    <a:pt x="1241" y="1837"/>
                  </a:lnTo>
                  <a:lnTo>
                    <a:pt x="1247" y="1866"/>
                  </a:lnTo>
                  <a:lnTo>
                    <a:pt x="1257" y="1893"/>
                  </a:lnTo>
                  <a:lnTo>
                    <a:pt x="1271" y="1918"/>
                  </a:lnTo>
                  <a:lnTo>
                    <a:pt x="1293" y="1942"/>
                  </a:lnTo>
                  <a:lnTo>
                    <a:pt x="1309" y="1962"/>
                  </a:lnTo>
                  <a:lnTo>
                    <a:pt x="1309" y="1992"/>
                  </a:lnTo>
                  <a:lnTo>
                    <a:pt x="1305" y="2027"/>
                  </a:lnTo>
                  <a:lnTo>
                    <a:pt x="1289" y="2072"/>
                  </a:lnTo>
                  <a:lnTo>
                    <a:pt x="1287" y="2108"/>
                  </a:lnTo>
                  <a:lnTo>
                    <a:pt x="1281" y="2138"/>
                  </a:lnTo>
                  <a:lnTo>
                    <a:pt x="1281" y="2168"/>
                  </a:lnTo>
                  <a:lnTo>
                    <a:pt x="1285" y="2204"/>
                  </a:lnTo>
                  <a:lnTo>
                    <a:pt x="1321" y="2245"/>
                  </a:lnTo>
                  <a:lnTo>
                    <a:pt x="1337" y="2296"/>
                  </a:lnTo>
                  <a:lnTo>
                    <a:pt x="1351" y="2359"/>
                  </a:lnTo>
                  <a:lnTo>
                    <a:pt x="1363" y="2398"/>
                  </a:lnTo>
                  <a:lnTo>
                    <a:pt x="1359" y="2428"/>
                  </a:lnTo>
                  <a:lnTo>
                    <a:pt x="1349" y="2455"/>
                  </a:lnTo>
                  <a:lnTo>
                    <a:pt x="1331" y="2474"/>
                  </a:lnTo>
                  <a:lnTo>
                    <a:pt x="1317" y="2491"/>
                  </a:lnTo>
                  <a:lnTo>
                    <a:pt x="1319" y="2507"/>
                  </a:lnTo>
                  <a:lnTo>
                    <a:pt x="1323" y="2533"/>
                  </a:lnTo>
                  <a:lnTo>
                    <a:pt x="1309" y="2549"/>
                  </a:lnTo>
                  <a:lnTo>
                    <a:pt x="1301" y="2572"/>
                  </a:lnTo>
                  <a:lnTo>
                    <a:pt x="1291" y="2589"/>
                  </a:lnTo>
                  <a:lnTo>
                    <a:pt x="1281" y="2606"/>
                  </a:lnTo>
                  <a:lnTo>
                    <a:pt x="1277" y="2616"/>
                  </a:lnTo>
                  <a:lnTo>
                    <a:pt x="1277" y="2625"/>
                  </a:lnTo>
                  <a:lnTo>
                    <a:pt x="1283" y="2633"/>
                  </a:lnTo>
                  <a:lnTo>
                    <a:pt x="1295" y="2639"/>
                  </a:lnTo>
                  <a:lnTo>
                    <a:pt x="1311" y="2644"/>
                  </a:lnTo>
                  <a:lnTo>
                    <a:pt x="1325" y="2646"/>
                  </a:lnTo>
                  <a:lnTo>
                    <a:pt x="1345" y="2646"/>
                  </a:lnTo>
                  <a:lnTo>
                    <a:pt x="1365" y="2644"/>
                  </a:lnTo>
                  <a:lnTo>
                    <a:pt x="1393" y="2637"/>
                  </a:lnTo>
                  <a:lnTo>
                    <a:pt x="1417" y="2646"/>
                  </a:lnTo>
                  <a:lnTo>
                    <a:pt x="1485" y="2646"/>
                  </a:lnTo>
                  <a:lnTo>
                    <a:pt x="1529" y="2644"/>
                  </a:lnTo>
                  <a:lnTo>
                    <a:pt x="1565" y="2638"/>
                  </a:lnTo>
                  <a:lnTo>
                    <a:pt x="1601" y="2632"/>
                  </a:lnTo>
                  <a:lnTo>
                    <a:pt x="1635" y="2629"/>
                  </a:lnTo>
                  <a:lnTo>
                    <a:pt x="1655" y="2624"/>
                  </a:lnTo>
                  <a:lnTo>
                    <a:pt x="1663" y="2617"/>
                  </a:lnTo>
                  <a:lnTo>
                    <a:pt x="1665" y="2607"/>
                  </a:lnTo>
                  <a:lnTo>
                    <a:pt x="1655" y="2603"/>
                  </a:lnTo>
                  <a:lnTo>
                    <a:pt x="1637" y="2587"/>
                  </a:lnTo>
                  <a:lnTo>
                    <a:pt x="1623" y="2567"/>
                  </a:lnTo>
                  <a:lnTo>
                    <a:pt x="1601" y="2554"/>
                  </a:lnTo>
                  <a:lnTo>
                    <a:pt x="1585" y="2549"/>
                  </a:lnTo>
                  <a:lnTo>
                    <a:pt x="1569" y="2539"/>
                  </a:lnTo>
                  <a:lnTo>
                    <a:pt x="1563" y="2529"/>
                  </a:lnTo>
                  <a:lnTo>
                    <a:pt x="1559" y="2514"/>
                  </a:lnTo>
                  <a:lnTo>
                    <a:pt x="1563" y="2504"/>
                  </a:lnTo>
                  <a:lnTo>
                    <a:pt x="1559" y="2496"/>
                  </a:lnTo>
                  <a:lnTo>
                    <a:pt x="1549" y="2480"/>
                  </a:lnTo>
                  <a:lnTo>
                    <a:pt x="1533" y="2464"/>
                  </a:lnTo>
                  <a:lnTo>
                    <a:pt x="1529" y="2444"/>
                  </a:lnTo>
                  <a:lnTo>
                    <a:pt x="1539" y="2417"/>
                  </a:lnTo>
                  <a:lnTo>
                    <a:pt x="1553" y="2380"/>
                  </a:lnTo>
                  <a:lnTo>
                    <a:pt x="1573" y="2334"/>
                  </a:lnTo>
                  <a:lnTo>
                    <a:pt x="1613" y="2269"/>
                  </a:lnTo>
                  <a:lnTo>
                    <a:pt x="1647" y="2218"/>
                  </a:lnTo>
                  <a:lnTo>
                    <a:pt x="1681" y="2162"/>
                  </a:lnTo>
                  <a:lnTo>
                    <a:pt x="1703" y="2118"/>
                  </a:lnTo>
                  <a:lnTo>
                    <a:pt x="1703" y="2079"/>
                  </a:lnTo>
                  <a:lnTo>
                    <a:pt x="1703" y="2045"/>
                  </a:lnTo>
                  <a:lnTo>
                    <a:pt x="1697" y="2015"/>
                  </a:lnTo>
                  <a:lnTo>
                    <a:pt x="1689" y="1985"/>
                  </a:lnTo>
                  <a:lnTo>
                    <a:pt x="1679" y="1954"/>
                  </a:lnTo>
                  <a:lnTo>
                    <a:pt x="1661" y="1920"/>
                  </a:lnTo>
                  <a:lnTo>
                    <a:pt x="1647" y="1893"/>
                  </a:lnTo>
                  <a:lnTo>
                    <a:pt x="1641" y="1876"/>
                  </a:lnTo>
                  <a:lnTo>
                    <a:pt x="1633" y="1829"/>
                  </a:lnTo>
                  <a:lnTo>
                    <a:pt x="1637" y="1796"/>
                  </a:lnTo>
                  <a:lnTo>
                    <a:pt x="1633" y="1768"/>
                  </a:lnTo>
                  <a:lnTo>
                    <a:pt x="1637" y="1728"/>
                  </a:lnTo>
                  <a:lnTo>
                    <a:pt x="1657" y="1710"/>
                  </a:lnTo>
                  <a:lnTo>
                    <a:pt x="1679" y="1682"/>
                  </a:lnTo>
                  <a:lnTo>
                    <a:pt x="1697" y="1662"/>
                  </a:lnTo>
                  <a:lnTo>
                    <a:pt x="1721" y="1608"/>
                  </a:lnTo>
                  <a:lnTo>
                    <a:pt x="1745" y="1560"/>
                  </a:lnTo>
                  <a:lnTo>
                    <a:pt x="1765" y="1504"/>
                  </a:lnTo>
                  <a:lnTo>
                    <a:pt x="1787" y="1448"/>
                  </a:lnTo>
                  <a:lnTo>
                    <a:pt x="1799" y="1373"/>
                  </a:lnTo>
                  <a:lnTo>
                    <a:pt x="1816" y="1317"/>
                  </a:lnTo>
                  <a:lnTo>
                    <a:pt x="1826" y="1282"/>
                  </a:lnTo>
                  <a:lnTo>
                    <a:pt x="1828" y="1256"/>
                  </a:lnTo>
                  <a:lnTo>
                    <a:pt x="1830" y="1229"/>
                  </a:lnTo>
                  <a:lnTo>
                    <a:pt x="1828" y="1207"/>
                  </a:lnTo>
                  <a:lnTo>
                    <a:pt x="1826" y="1175"/>
                  </a:lnTo>
                  <a:lnTo>
                    <a:pt x="1818" y="1138"/>
                  </a:lnTo>
                  <a:lnTo>
                    <a:pt x="1808" y="1108"/>
                  </a:lnTo>
                  <a:lnTo>
                    <a:pt x="1797" y="1083"/>
                  </a:lnTo>
                  <a:lnTo>
                    <a:pt x="1789" y="1051"/>
                  </a:lnTo>
                  <a:lnTo>
                    <a:pt x="1781" y="1029"/>
                  </a:lnTo>
                  <a:lnTo>
                    <a:pt x="1773" y="1014"/>
                  </a:lnTo>
                  <a:lnTo>
                    <a:pt x="1761" y="1000"/>
                  </a:lnTo>
                  <a:lnTo>
                    <a:pt x="1739" y="979"/>
                  </a:lnTo>
                  <a:lnTo>
                    <a:pt x="1725" y="962"/>
                  </a:lnTo>
                  <a:lnTo>
                    <a:pt x="1735" y="941"/>
                  </a:lnTo>
                  <a:lnTo>
                    <a:pt x="1735" y="928"/>
                  </a:lnTo>
                  <a:lnTo>
                    <a:pt x="1733" y="911"/>
                  </a:lnTo>
                  <a:lnTo>
                    <a:pt x="1727" y="900"/>
                  </a:lnTo>
                  <a:lnTo>
                    <a:pt x="1715" y="886"/>
                  </a:lnTo>
                  <a:lnTo>
                    <a:pt x="1701" y="870"/>
                  </a:lnTo>
                  <a:lnTo>
                    <a:pt x="1693" y="858"/>
                  </a:lnTo>
                  <a:lnTo>
                    <a:pt x="1693" y="837"/>
                  </a:lnTo>
                  <a:lnTo>
                    <a:pt x="1693" y="822"/>
                  </a:lnTo>
                  <a:lnTo>
                    <a:pt x="1687" y="810"/>
                  </a:lnTo>
                  <a:lnTo>
                    <a:pt x="1687" y="801"/>
                  </a:lnTo>
                  <a:lnTo>
                    <a:pt x="1701" y="785"/>
                  </a:lnTo>
                  <a:lnTo>
                    <a:pt x="1721" y="763"/>
                  </a:lnTo>
                  <a:lnTo>
                    <a:pt x="1741" y="745"/>
                  </a:lnTo>
                  <a:lnTo>
                    <a:pt x="1751" y="735"/>
                  </a:lnTo>
                  <a:lnTo>
                    <a:pt x="1767" y="712"/>
                  </a:lnTo>
                  <a:lnTo>
                    <a:pt x="1787" y="690"/>
                  </a:lnTo>
                  <a:lnTo>
                    <a:pt x="1797" y="678"/>
                  </a:lnTo>
                  <a:lnTo>
                    <a:pt x="1808" y="663"/>
                  </a:lnTo>
                  <a:lnTo>
                    <a:pt x="1820" y="643"/>
                  </a:lnTo>
                  <a:lnTo>
                    <a:pt x="1832" y="621"/>
                  </a:lnTo>
                  <a:lnTo>
                    <a:pt x="1838" y="606"/>
                  </a:lnTo>
                  <a:lnTo>
                    <a:pt x="1844" y="590"/>
                  </a:lnTo>
                  <a:lnTo>
                    <a:pt x="1850" y="580"/>
                  </a:lnTo>
                  <a:lnTo>
                    <a:pt x="1858" y="605"/>
                  </a:lnTo>
                  <a:lnTo>
                    <a:pt x="1860" y="619"/>
                  </a:lnTo>
                  <a:lnTo>
                    <a:pt x="1862" y="633"/>
                  </a:lnTo>
                  <a:lnTo>
                    <a:pt x="1866" y="646"/>
                  </a:lnTo>
                  <a:lnTo>
                    <a:pt x="1870" y="656"/>
                  </a:lnTo>
                  <a:lnTo>
                    <a:pt x="1878" y="667"/>
                  </a:lnTo>
                  <a:lnTo>
                    <a:pt x="1892" y="679"/>
                  </a:lnTo>
                  <a:lnTo>
                    <a:pt x="1910" y="691"/>
                  </a:lnTo>
                  <a:lnTo>
                    <a:pt x="1930" y="701"/>
                  </a:lnTo>
                  <a:lnTo>
                    <a:pt x="1934" y="715"/>
                  </a:lnTo>
                  <a:lnTo>
                    <a:pt x="1936" y="722"/>
                  </a:lnTo>
                  <a:lnTo>
                    <a:pt x="1944" y="728"/>
                  </a:lnTo>
                  <a:lnTo>
                    <a:pt x="1952" y="735"/>
                  </a:lnTo>
                  <a:lnTo>
                    <a:pt x="1976" y="753"/>
                  </a:lnTo>
                  <a:lnTo>
                    <a:pt x="1972" y="776"/>
                  </a:lnTo>
                  <a:lnTo>
                    <a:pt x="1972" y="793"/>
                  </a:lnTo>
                  <a:lnTo>
                    <a:pt x="1972" y="815"/>
                  </a:lnTo>
                  <a:lnTo>
                    <a:pt x="1972" y="848"/>
                  </a:lnTo>
                  <a:lnTo>
                    <a:pt x="1972" y="862"/>
                  </a:lnTo>
                  <a:lnTo>
                    <a:pt x="1976" y="875"/>
                  </a:lnTo>
                  <a:lnTo>
                    <a:pt x="1980" y="891"/>
                  </a:lnTo>
                  <a:lnTo>
                    <a:pt x="1988" y="904"/>
                  </a:lnTo>
                  <a:lnTo>
                    <a:pt x="1998" y="921"/>
                  </a:lnTo>
                  <a:lnTo>
                    <a:pt x="2006" y="934"/>
                  </a:lnTo>
                  <a:lnTo>
                    <a:pt x="2028" y="956"/>
                  </a:lnTo>
                  <a:lnTo>
                    <a:pt x="2078" y="1001"/>
                  </a:lnTo>
                  <a:lnTo>
                    <a:pt x="2118" y="1038"/>
                  </a:lnTo>
                  <a:lnTo>
                    <a:pt x="2138" y="1057"/>
                  </a:lnTo>
                  <a:lnTo>
                    <a:pt x="2152" y="1076"/>
                  </a:lnTo>
                  <a:lnTo>
                    <a:pt x="2166" y="1094"/>
                  </a:lnTo>
                  <a:lnTo>
                    <a:pt x="2176" y="1110"/>
                  </a:lnTo>
                  <a:lnTo>
                    <a:pt x="2200" y="1148"/>
                  </a:lnTo>
                  <a:lnTo>
                    <a:pt x="2212" y="1171"/>
                  </a:lnTo>
                  <a:lnTo>
                    <a:pt x="2214" y="1205"/>
                  </a:lnTo>
                  <a:lnTo>
                    <a:pt x="2200" y="1227"/>
                  </a:lnTo>
                  <a:lnTo>
                    <a:pt x="2180" y="1233"/>
                  </a:lnTo>
                  <a:lnTo>
                    <a:pt x="2146" y="1259"/>
                  </a:lnTo>
                  <a:lnTo>
                    <a:pt x="2126" y="1276"/>
                  </a:lnTo>
                  <a:lnTo>
                    <a:pt x="2116" y="1312"/>
                  </a:lnTo>
                  <a:lnTo>
                    <a:pt x="2104" y="1325"/>
                  </a:lnTo>
                  <a:lnTo>
                    <a:pt x="2080" y="1340"/>
                  </a:lnTo>
                  <a:lnTo>
                    <a:pt x="2068" y="1350"/>
                  </a:lnTo>
                  <a:lnTo>
                    <a:pt x="2060" y="1360"/>
                  </a:lnTo>
                  <a:lnTo>
                    <a:pt x="2056" y="1368"/>
                  </a:lnTo>
                  <a:lnTo>
                    <a:pt x="2054" y="1375"/>
                  </a:lnTo>
                  <a:lnTo>
                    <a:pt x="2054" y="1382"/>
                  </a:lnTo>
                  <a:lnTo>
                    <a:pt x="2056" y="1387"/>
                  </a:lnTo>
                  <a:lnTo>
                    <a:pt x="2062" y="1392"/>
                  </a:lnTo>
                  <a:lnTo>
                    <a:pt x="2070" y="1395"/>
                  </a:lnTo>
                  <a:lnTo>
                    <a:pt x="2086" y="1396"/>
                  </a:lnTo>
                  <a:lnTo>
                    <a:pt x="2098" y="1396"/>
                  </a:lnTo>
                  <a:lnTo>
                    <a:pt x="2110" y="1395"/>
                  </a:lnTo>
                  <a:lnTo>
                    <a:pt x="2126" y="1392"/>
                  </a:lnTo>
                  <a:lnTo>
                    <a:pt x="2138" y="1384"/>
                  </a:lnTo>
                  <a:lnTo>
                    <a:pt x="2150" y="1371"/>
                  </a:lnTo>
                  <a:lnTo>
                    <a:pt x="2164" y="1354"/>
                  </a:lnTo>
                  <a:lnTo>
                    <a:pt x="2198" y="1334"/>
                  </a:lnTo>
                  <a:lnTo>
                    <a:pt x="2218" y="1332"/>
                  </a:lnTo>
                  <a:lnTo>
                    <a:pt x="2216" y="1348"/>
                  </a:lnTo>
                  <a:lnTo>
                    <a:pt x="2212" y="1367"/>
                  </a:lnTo>
                  <a:lnTo>
                    <a:pt x="2206" y="1386"/>
                  </a:lnTo>
                  <a:lnTo>
                    <a:pt x="2190" y="1398"/>
                  </a:lnTo>
                  <a:lnTo>
                    <a:pt x="2168" y="1407"/>
                  </a:lnTo>
                  <a:lnTo>
                    <a:pt x="2130" y="1416"/>
                  </a:lnTo>
                  <a:lnTo>
                    <a:pt x="2112" y="1418"/>
                  </a:lnTo>
                  <a:lnTo>
                    <a:pt x="2106" y="1423"/>
                  </a:lnTo>
                  <a:lnTo>
                    <a:pt x="2106" y="1430"/>
                  </a:lnTo>
                  <a:lnTo>
                    <a:pt x="2114" y="1434"/>
                  </a:lnTo>
                  <a:lnTo>
                    <a:pt x="2100" y="1437"/>
                  </a:lnTo>
                  <a:lnTo>
                    <a:pt x="2090" y="1442"/>
                  </a:lnTo>
                  <a:lnTo>
                    <a:pt x="2084" y="1446"/>
                  </a:lnTo>
                  <a:lnTo>
                    <a:pt x="2084" y="1452"/>
                  </a:lnTo>
                  <a:lnTo>
                    <a:pt x="2090" y="1457"/>
                  </a:lnTo>
                  <a:lnTo>
                    <a:pt x="2110" y="1462"/>
                  </a:lnTo>
                  <a:lnTo>
                    <a:pt x="2136" y="1475"/>
                  </a:lnTo>
                  <a:lnTo>
                    <a:pt x="2174" y="1478"/>
                  </a:lnTo>
                  <a:lnTo>
                    <a:pt x="2210" y="1475"/>
                  </a:lnTo>
                  <a:lnTo>
                    <a:pt x="2264" y="1461"/>
                  </a:lnTo>
                  <a:lnTo>
                    <a:pt x="2326" y="1434"/>
                  </a:lnTo>
                  <a:lnTo>
                    <a:pt x="2360" y="1399"/>
                  </a:lnTo>
                  <a:lnTo>
                    <a:pt x="2378" y="1374"/>
                  </a:lnTo>
                  <a:lnTo>
                    <a:pt x="2396" y="1344"/>
                  </a:lnTo>
                  <a:lnTo>
                    <a:pt x="2390" y="1317"/>
                  </a:lnTo>
                  <a:lnTo>
                    <a:pt x="2376" y="1279"/>
                  </a:lnTo>
                  <a:lnTo>
                    <a:pt x="2364" y="1242"/>
                  </a:lnTo>
                  <a:lnTo>
                    <a:pt x="2370" y="1235"/>
                  </a:lnTo>
                  <a:lnTo>
                    <a:pt x="2374" y="1223"/>
                  </a:lnTo>
                  <a:lnTo>
                    <a:pt x="2376" y="1213"/>
                  </a:lnTo>
                  <a:lnTo>
                    <a:pt x="2378" y="1197"/>
                  </a:lnTo>
                  <a:lnTo>
                    <a:pt x="2376" y="1173"/>
                  </a:lnTo>
                  <a:lnTo>
                    <a:pt x="2372" y="1147"/>
                  </a:lnTo>
                  <a:lnTo>
                    <a:pt x="2368" y="1089"/>
                  </a:lnTo>
                  <a:lnTo>
                    <a:pt x="2366" y="1057"/>
                  </a:lnTo>
                  <a:lnTo>
                    <a:pt x="2362" y="1027"/>
                  </a:lnTo>
                  <a:lnTo>
                    <a:pt x="2354" y="959"/>
                  </a:lnTo>
                  <a:lnTo>
                    <a:pt x="2346" y="906"/>
                  </a:lnTo>
                  <a:lnTo>
                    <a:pt x="2338" y="873"/>
                  </a:lnTo>
                  <a:lnTo>
                    <a:pt x="2334" y="850"/>
                  </a:lnTo>
                  <a:lnTo>
                    <a:pt x="2328" y="834"/>
                  </a:lnTo>
                  <a:lnTo>
                    <a:pt x="2316" y="817"/>
                  </a:lnTo>
                  <a:lnTo>
                    <a:pt x="2308" y="804"/>
                  </a:lnTo>
                  <a:lnTo>
                    <a:pt x="2304" y="792"/>
                  </a:lnTo>
                  <a:lnTo>
                    <a:pt x="2284" y="772"/>
                  </a:lnTo>
                  <a:lnTo>
                    <a:pt x="2272" y="758"/>
                  </a:lnTo>
                  <a:lnTo>
                    <a:pt x="2262" y="745"/>
                  </a:lnTo>
                  <a:lnTo>
                    <a:pt x="2246" y="734"/>
                  </a:lnTo>
                  <a:lnTo>
                    <a:pt x="2230" y="722"/>
                  </a:lnTo>
                  <a:lnTo>
                    <a:pt x="2218" y="715"/>
                  </a:lnTo>
                  <a:lnTo>
                    <a:pt x="2222" y="697"/>
                  </a:lnTo>
                  <a:lnTo>
                    <a:pt x="2224" y="681"/>
                  </a:lnTo>
                  <a:lnTo>
                    <a:pt x="2226" y="664"/>
                  </a:lnTo>
                  <a:lnTo>
                    <a:pt x="2228" y="648"/>
                  </a:lnTo>
                  <a:lnTo>
                    <a:pt x="2226" y="630"/>
                  </a:lnTo>
                  <a:lnTo>
                    <a:pt x="2220" y="608"/>
                  </a:lnTo>
                  <a:lnTo>
                    <a:pt x="2218" y="590"/>
                  </a:lnTo>
                  <a:lnTo>
                    <a:pt x="2214" y="573"/>
                  </a:lnTo>
                  <a:lnTo>
                    <a:pt x="2208" y="555"/>
                  </a:lnTo>
                  <a:lnTo>
                    <a:pt x="2202" y="540"/>
                  </a:lnTo>
                  <a:lnTo>
                    <a:pt x="2194" y="525"/>
                  </a:lnTo>
                  <a:lnTo>
                    <a:pt x="2188" y="510"/>
                  </a:lnTo>
                  <a:lnTo>
                    <a:pt x="2180" y="493"/>
                  </a:lnTo>
                  <a:lnTo>
                    <a:pt x="2172" y="479"/>
                  </a:lnTo>
                  <a:lnTo>
                    <a:pt x="2160" y="465"/>
                  </a:lnTo>
                  <a:lnTo>
                    <a:pt x="2146" y="448"/>
                  </a:lnTo>
                  <a:lnTo>
                    <a:pt x="2136" y="435"/>
                  </a:lnTo>
                  <a:lnTo>
                    <a:pt x="2130" y="424"/>
                  </a:lnTo>
                  <a:lnTo>
                    <a:pt x="2126" y="410"/>
                  </a:lnTo>
                  <a:lnTo>
                    <a:pt x="2136" y="382"/>
                  </a:lnTo>
                  <a:lnTo>
                    <a:pt x="2138" y="368"/>
                  </a:lnTo>
                  <a:lnTo>
                    <a:pt x="2138" y="359"/>
                  </a:lnTo>
                  <a:lnTo>
                    <a:pt x="2138" y="347"/>
                  </a:lnTo>
                  <a:lnTo>
                    <a:pt x="2130" y="325"/>
                  </a:lnTo>
                  <a:lnTo>
                    <a:pt x="2122" y="315"/>
                  </a:lnTo>
                  <a:lnTo>
                    <a:pt x="2112" y="299"/>
                  </a:lnTo>
                  <a:lnTo>
                    <a:pt x="2104" y="285"/>
                  </a:lnTo>
                  <a:lnTo>
                    <a:pt x="2094" y="273"/>
                  </a:lnTo>
                  <a:lnTo>
                    <a:pt x="2084" y="261"/>
                  </a:lnTo>
                  <a:lnTo>
                    <a:pt x="2066" y="250"/>
                  </a:lnTo>
                  <a:lnTo>
                    <a:pt x="2052" y="243"/>
                  </a:lnTo>
                  <a:lnTo>
                    <a:pt x="2034" y="235"/>
                  </a:lnTo>
                  <a:lnTo>
                    <a:pt x="2016" y="224"/>
                  </a:lnTo>
                  <a:lnTo>
                    <a:pt x="2000" y="212"/>
                  </a:lnTo>
                  <a:lnTo>
                    <a:pt x="1986" y="201"/>
                  </a:lnTo>
                  <a:lnTo>
                    <a:pt x="1956" y="192"/>
                  </a:lnTo>
                  <a:lnTo>
                    <a:pt x="1922" y="181"/>
                  </a:lnTo>
                  <a:lnTo>
                    <a:pt x="1872" y="176"/>
                  </a:lnTo>
                  <a:lnTo>
                    <a:pt x="1814" y="164"/>
                  </a:lnTo>
                  <a:lnTo>
                    <a:pt x="1769" y="151"/>
                  </a:lnTo>
                  <a:lnTo>
                    <a:pt x="1715" y="141"/>
                  </a:lnTo>
                  <a:lnTo>
                    <a:pt x="1651" y="127"/>
                  </a:lnTo>
                  <a:lnTo>
                    <a:pt x="1589" y="116"/>
                  </a:lnTo>
                  <a:lnTo>
                    <a:pt x="1563" y="111"/>
                  </a:lnTo>
                  <a:lnTo>
                    <a:pt x="1513" y="103"/>
                  </a:lnTo>
                  <a:lnTo>
                    <a:pt x="1477" y="99"/>
                  </a:lnTo>
                  <a:lnTo>
                    <a:pt x="1437" y="93"/>
                  </a:lnTo>
                  <a:lnTo>
                    <a:pt x="1415" y="72"/>
                  </a:lnTo>
                  <a:lnTo>
                    <a:pt x="1407" y="43"/>
                  </a:lnTo>
                  <a:lnTo>
                    <a:pt x="1413" y="7"/>
                  </a:lnTo>
                  <a:lnTo>
                    <a:pt x="1193" y="0"/>
                  </a:lnTo>
                  <a:lnTo>
                    <a:pt x="979" y="8"/>
                  </a:lnTo>
                  <a:close/>
                </a:path>
              </a:pathLst>
            </a:custGeom>
            <a:solidFill>
              <a:srgbClr val="FFDFB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954" y="2918"/>
              <a:ext cx="229" cy="342"/>
              <a:chOff x="2954" y="2918"/>
              <a:chExt cx="229" cy="342"/>
            </a:xfrm>
          </p:grpSpPr>
          <p:sp>
            <p:nvSpPr>
              <p:cNvPr id="39941" name="Freeform 5"/>
              <p:cNvSpPr>
                <a:spLocks/>
              </p:cNvSpPr>
              <p:nvPr/>
            </p:nvSpPr>
            <p:spPr bwMode="auto">
              <a:xfrm>
                <a:off x="2954" y="2918"/>
                <a:ext cx="201" cy="267"/>
              </a:xfrm>
              <a:custGeom>
                <a:avLst/>
                <a:gdLst/>
                <a:ahLst/>
                <a:cxnLst>
                  <a:cxn ang="0">
                    <a:pos x="296" y="2"/>
                  </a:cxn>
                  <a:cxn ang="0">
                    <a:pos x="336" y="0"/>
                  </a:cxn>
                  <a:cxn ang="0">
                    <a:pos x="366" y="8"/>
                  </a:cxn>
                  <a:cxn ang="0">
                    <a:pos x="386" y="21"/>
                  </a:cxn>
                  <a:cxn ang="0">
                    <a:pos x="398" y="40"/>
                  </a:cxn>
                  <a:cxn ang="0">
                    <a:pos x="402" y="55"/>
                  </a:cxn>
                  <a:cxn ang="0">
                    <a:pos x="402" y="78"/>
                  </a:cxn>
                  <a:cxn ang="0">
                    <a:pos x="396" y="101"/>
                  </a:cxn>
                  <a:cxn ang="0">
                    <a:pos x="390" y="120"/>
                  </a:cxn>
                  <a:cxn ang="0">
                    <a:pos x="378" y="143"/>
                  </a:cxn>
                  <a:cxn ang="0">
                    <a:pos x="362" y="161"/>
                  </a:cxn>
                  <a:cxn ang="0">
                    <a:pos x="342" y="184"/>
                  </a:cxn>
                  <a:cxn ang="0">
                    <a:pos x="324" y="204"/>
                  </a:cxn>
                  <a:cxn ang="0">
                    <a:pos x="302" y="221"/>
                  </a:cxn>
                  <a:cxn ang="0">
                    <a:pos x="270" y="237"/>
                  </a:cxn>
                  <a:cxn ang="0">
                    <a:pos x="230" y="254"/>
                  </a:cxn>
                  <a:cxn ang="0">
                    <a:pos x="192" y="258"/>
                  </a:cxn>
                  <a:cxn ang="0">
                    <a:pos x="156" y="264"/>
                  </a:cxn>
                  <a:cxn ang="0">
                    <a:pos x="122" y="267"/>
                  </a:cxn>
                  <a:cxn ang="0">
                    <a:pos x="80" y="261"/>
                  </a:cxn>
                  <a:cxn ang="0">
                    <a:pos x="38" y="243"/>
                  </a:cxn>
                  <a:cxn ang="0">
                    <a:pos x="14" y="230"/>
                  </a:cxn>
                  <a:cxn ang="0">
                    <a:pos x="6" y="215"/>
                  </a:cxn>
                  <a:cxn ang="0">
                    <a:pos x="0" y="191"/>
                  </a:cxn>
                  <a:cxn ang="0">
                    <a:pos x="12" y="164"/>
                  </a:cxn>
                  <a:cxn ang="0">
                    <a:pos x="26" y="144"/>
                  </a:cxn>
                  <a:cxn ang="0">
                    <a:pos x="42" y="128"/>
                  </a:cxn>
                  <a:cxn ang="0">
                    <a:pos x="82" y="102"/>
                  </a:cxn>
                  <a:cxn ang="0">
                    <a:pos x="116" y="95"/>
                  </a:cxn>
                  <a:cxn ang="0">
                    <a:pos x="150" y="90"/>
                  </a:cxn>
                  <a:cxn ang="0">
                    <a:pos x="218" y="48"/>
                  </a:cxn>
                  <a:cxn ang="0">
                    <a:pos x="242" y="27"/>
                  </a:cxn>
                  <a:cxn ang="0">
                    <a:pos x="266" y="14"/>
                  </a:cxn>
                  <a:cxn ang="0">
                    <a:pos x="296" y="2"/>
                  </a:cxn>
                </a:cxnLst>
                <a:rect l="0" t="0" r="r" b="b"/>
                <a:pathLst>
                  <a:path w="402" h="267">
                    <a:moveTo>
                      <a:pt x="296" y="2"/>
                    </a:moveTo>
                    <a:lnTo>
                      <a:pt x="336" y="0"/>
                    </a:lnTo>
                    <a:lnTo>
                      <a:pt x="366" y="8"/>
                    </a:lnTo>
                    <a:lnTo>
                      <a:pt x="386" y="21"/>
                    </a:lnTo>
                    <a:lnTo>
                      <a:pt x="398" y="40"/>
                    </a:lnTo>
                    <a:lnTo>
                      <a:pt x="402" y="55"/>
                    </a:lnTo>
                    <a:lnTo>
                      <a:pt x="402" y="78"/>
                    </a:lnTo>
                    <a:lnTo>
                      <a:pt x="396" y="101"/>
                    </a:lnTo>
                    <a:lnTo>
                      <a:pt x="390" y="120"/>
                    </a:lnTo>
                    <a:lnTo>
                      <a:pt x="378" y="143"/>
                    </a:lnTo>
                    <a:lnTo>
                      <a:pt x="362" y="161"/>
                    </a:lnTo>
                    <a:lnTo>
                      <a:pt x="342" y="184"/>
                    </a:lnTo>
                    <a:lnTo>
                      <a:pt x="324" y="204"/>
                    </a:lnTo>
                    <a:lnTo>
                      <a:pt x="302" y="221"/>
                    </a:lnTo>
                    <a:lnTo>
                      <a:pt x="270" y="237"/>
                    </a:lnTo>
                    <a:lnTo>
                      <a:pt x="230" y="254"/>
                    </a:lnTo>
                    <a:lnTo>
                      <a:pt x="192" y="258"/>
                    </a:lnTo>
                    <a:lnTo>
                      <a:pt x="156" y="264"/>
                    </a:lnTo>
                    <a:lnTo>
                      <a:pt x="122" y="267"/>
                    </a:lnTo>
                    <a:lnTo>
                      <a:pt x="80" y="261"/>
                    </a:lnTo>
                    <a:lnTo>
                      <a:pt x="38" y="243"/>
                    </a:lnTo>
                    <a:lnTo>
                      <a:pt x="14" y="230"/>
                    </a:lnTo>
                    <a:lnTo>
                      <a:pt x="6" y="215"/>
                    </a:lnTo>
                    <a:lnTo>
                      <a:pt x="0" y="191"/>
                    </a:lnTo>
                    <a:lnTo>
                      <a:pt x="12" y="164"/>
                    </a:lnTo>
                    <a:lnTo>
                      <a:pt x="26" y="144"/>
                    </a:lnTo>
                    <a:lnTo>
                      <a:pt x="42" y="128"/>
                    </a:lnTo>
                    <a:lnTo>
                      <a:pt x="82" y="102"/>
                    </a:lnTo>
                    <a:lnTo>
                      <a:pt x="116" y="95"/>
                    </a:lnTo>
                    <a:lnTo>
                      <a:pt x="150" y="90"/>
                    </a:lnTo>
                    <a:lnTo>
                      <a:pt x="218" y="48"/>
                    </a:lnTo>
                    <a:lnTo>
                      <a:pt x="242" y="27"/>
                    </a:lnTo>
                    <a:lnTo>
                      <a:pt x="266" y="14"/>
                    </a:lnTo>
                    <a:lnTo>
                      <a:pt x="296" y="2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942" name="Freeform 6"/>
              <p:cNvSpPr>
                <a:spLocks/>
              </p:cNvSpPr>
              <p:nvPr/>
            </p:nvSpPr>
            <p:spPr bwMode="auto">
              <a:xfrm>
                <a:off x="2988" y="3067"/>
                <a:ext cx="195" cy="193"/>
              </a:xfrm>
              <a:custGeom>
                <a:avLst/>
                <a:gdLst/>
                <a:ahLst/>
                <a:cxnLst>
                  <a:cxn ang="0">
                    <a:pos x="340" y="5"/>
                  </a:cxn>
                  <a:cxn ang="0">
                    <a:pos x="366" y="0"/>
                  </a:cxn>
                  <a:cxn ang="0">
                    <a:pos x="380" y="7"/>
                  </a:cxn>
                  <a:cxn ang="0">
                    <a:pos x="388" y="21"/>
                  </a:cxn>
                  <a:cxn ang="0">
                    <a:pos x="388" y="34"/>
                  </a:cxn>
                  <a:cxn ang="0">
                    <a:pos x="390" y="51"/>
                  </a:cxn>
                  <a:cxn ang="0">
                    <a:pos x="390" y="64"/>
                  </a:cxn>
                  <a:cxn ang="0">
                    <a:pos x="390" y="81"/>
                  </a:cxn>
                  <a:cxn ang="0">
                    <a:pos x="390" y="102"/>
                  </a:cxn>
                  <a:cxn ang="0">
                    <a:pos x="388" y="120"/>
                  </a:cxn>
                  <a:cxn ang="0">
                    <a:pos x="378" y="138"/>
                  </a:cxn>
                  <a:cxn ang="0">
                    <a:pos x="360" y="154"/>
                  </a:cxn>
                  <a:cxn ang="0">
                    <a:pos x="330" y="167"/>
                  </a:cxn>
                  <a:cxn ang="0">
                    <a:pos x="296" y="178"/>
                  </a:cxn>
                  <a:cxn ang="0">
                    <a:pos x="240" y="187"/>
                  </a:cxn>
                  <a:cxn ang="0">
                    <a:pos x="190" y="191"/>
                  </a:cxn>
                  <a:cxn ang="0">
                    <a:pos x="142" y="193"/>
                  </a:cxn>
                  <a:cxn ang="0">
                    <a:pos x="88" y="191"/>
                  </a:cxn>
                  <a:cxn ang="0">
                    <a:pos x="50" y="187"/>
                  </a:cxn>
                  <a:cxn ang="0">
                    <a:pos x="18" y="184"/>
                  </a:cxn>
                  <a:cxn ang="0">
                    <a:pos x="0" y="176"/>
                  </a:cxn>
                  <a:cxn ang="0">
                    <a:pos x="2" y="165"/>
                  </a:cxn>
                  <a:cxn ang="0">
                    <a:pos x="24" y="156"/>
                  </a:cxn>
                  <a:cxn ang="0">
                    <a:pos x="64" y="150"/>
                  </a:cxn>
                  <a:cxn ang="0">
                    <a:pos x="108" y="139"/>
                  </a:cxn>
                  <a:cxn ang="0">
                    <a:pos x="154" y="130"/>
                  </a:cxn>
                  <a:cxn ang="0">
                    <a:pos x="204" y="110"/>
                  </a:cxn>
                  <a:cxn ang="0">
                    <a:pos x="238" y="94"/>
                  </a:cxn>
                  <a:cxn ang="0">
                    <a:pos x="258" y="82"/>
                  </a:cxn>
                  <a:cxn ang="0">
                    <a:pos x="278" y="64"/>
                  </a:cxn>
                  <a:cxn ang="0">
                    <a:pos x="294" y="45"/>
                  </a:cxn>
                  <a:cxn ang="0">
                    <a:pos x="306" y="25"/>
                  </a:cxn>
                  <a:cxn ang="0">
                    <a:pos x="322" y="13"/>
                  </a:cxn>
                  <a:cxn ang="0">
                    <a:pos x="340" y="5"/>
                  </a:cxn>
                </a:cxnLst>
                <a:rect l="0" t="0" r="r" b="b"/>
                <a:pathLst>
                  <a:path w="390" h="193">
                    <a:moveTo>
                      <a:pt x="340" y="5"/>
                    </a:moveTo>
                    <a:lnTo>
                      <a:pt x="366" y="0"/>
                    </a:lnTo>
                    <a:lnTo>
                      <a:pt x="380" y="7"/>
                    </a:lnTo>
                    <a:lnTo>
                      <a:pt x="388" y="21"/>
                    </a:lnTo>
                    <a:lnTo>
                      <a:pt x="388" y="34"/>
                    </a:lnTo>
                    <a:lnTo>
                      <a:pt x="390" y="51"/>
                    </a:lnTo>
                    <a:lnTo>
                      <a:pt x="390" y="64"/>
                    </a:lnTo>
                    <a:lnTo>
                      <a:pt x="390" y="81"/>
                    </a:lnTo>
                    <a:lnTo>
                      <a:pt x="390" y="102"/>
                    </a:lnTo>
                    <a:lnTo>
                      <a:pt x="388" y="120"/>
                    </a:lnTo>
                    <a:lnTo>
                      <a:pt x="378" y="138"/>
                    </a:lnTo>
                    <a:lnTo>
                      <a:pt x="360" y="154"/>
                    </a:lnTo>
                    <a:lnTo>
                      <a:pt x="330" y="167"/>
                    </a:lnTo>
                    <a:lnTo>
                      <a:pt x="296" y="178"/>
                    </a:lnTo>
                    <a:lnTo>
                      <a:pt x="240" y="187"/>
                    </a:lnTo>
                    <a:lnTo>
                      <a:pt x="190" y="191"/>
                    </a:lnTo>
                    <a:lnTo>
                      <a:pt x="142" y="193"/>
                    </a:lnTo>
                    <a:lnTo>
                      <a:pt x="88" y="191"/>
                    </a:lnTo>
                    <a:lnTo>
                      <a:pt x="50" y="187"/>
                    </a:lnTo>
                    <a:lnTo>
                      <a:pt x="18" y="184"/>
                    </a:lnTo>
                    <a:lnTo>
                      <a:pt x="0" y="176"/>
                    </a:lnTo>
                    <a:lnTo>
                      <a:pt x="2" y="165"/>
                    </a:lnTo>
                    <a:lnTo>
                      <a:pt x="24" y="156"/>
                    </a:lnTo>
                    <a:lnTo>
                      <a:pt x="64" y="150"/>
                    </a:lnTo>
                    <a:lnTo>
                      <a:pt x="108" y="139"/>
                    </a:lnTo>
                    <a:lnTo>
                      <a:pt x="154" y="130"/>
                    </a:lnTo>
                    <a:lnTo>
                      <a:pt x="204" y="110"/>
                    </a:lnTo>
                    <a:lnTo>
                      <a:pt x="238" y="94"/>
                    </a:lnTo>
                    <a:lnTo>
                      <a:pt x="258" y="82"/>
                    </a:lnTo>
                    <a:lnTo>
                      <a:pt x="278" y="64"/>
                    </a:lnTo>
                    <a:lnTo>
                      <a:pt x="294" y="45"/>
                    </a:lnTo>
                    <a:lnTo>
                      <a:pt x="306" y="25"/>
                    </a:lnTo>
                    <a:lnTo>
                      <a:pt x="322" y="13"/>
                    </a:lnTo>
                    <a:lnTo>
                      <a:pt x="340" y="5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650" y="2924"/>
              <a:ext cx="229" cy="342"/>
              <a:chOff x="2650" y="2924"/>
              <a:chExt cx="229" cy="342"/>
            </a:xfrm>
          </p:grpSpPr>
          <p:sp>
            <p:nvSpPr>
              <p:cNvPr id="39944" name="Freeform 8"/>
              <p:cNvSpPr>
                <a:spLocks/>
              </p:cNvSpPr>
              <p:nvPr/>
            </p:nvSpPr>
            <p:spPr bwMode="auto">
              <a:xfrm>
                <a:off x="2678" y="2924"/>
                <a:ext cx="201" cy="267"/>
              </a:xfrm>
              <a:custGeom>
                <a:avLst/>
                <a:gdLst/>
                <a:ahLst/>
                <a:cxnLst>
                  <a:cxn ang="0">
                    <a:pos x="106" y="2"/>
                  </a:cxn>
                  <a:cxn ang="0">
                    <a:pos x="66" y="0"/>
                  </a:cxn>
                  <a:cxn ang="0">
                    <a:pos x="36" y="8"/>
                  </a:cxn>
                  <a:cxn ang="0">
                    <a:pos x="16" y="21"/>
                  </a:cxn>
                  <a:cxn ang="0">
                    <a:pos x="4" y="40"/>
                  </a:cxn>
                  <a:cxn ang="0">
                    <a:pos x="0" y="55"/>
                  </a:cxn>
                  <a:cxn ang="0">
                    <a:pos x="0" y="78"/>
                  </a:cxn>
                  <a:cxn ang="0">
                    <a:pos x="6" y="101"/>
                  </a:cxn>
                  <a:cxn ang="0">
                    <a:pos x="12" y="120"/>
                  </a:cxn>
                  <a:cxn ang="0">
                    <a:pos x="24" y="143"/>
                  </a:cxn>
                  <a:cxn ang="0">
                    <a:pos x="40" y="161"/>
                  </a:cxn>
                  <a:cxn ang="0">
                    <a:pos x="60" y="184"/>
                  </a:cxn>
                  <a:cxn ang="0">
                    <a:pos x="78" y="204"/>
                  </a:cxn>
                  <a:cxn ang="0">
                    <a:pos x="100" y="221"/>
                  </a:cxn>
                  <a:cxn ang="0">
                    <a:pos x="132" y="237"/>
                  </a:cxn>
                  <a:cxn ang="0">
                    <a:pos x="172" y="254"/>
                  </a:cxn>
                  <a:cxn ang="0">
                    <a:pos x="210" y="258"/>
                  </a:cxn>
                  <a:cxn ang="0">
                    <a:pos x="246" y="264"/>
                  </a:cxn>
                  <a:cxn ang="0">
                    <a:pos x="280" y="267"/>
                  </a:cxn>
                  <a:cxn ang="0">
                    <a:pos x="322" y="261"/>
                  </a:cxn>
                  <a:cxn ang="0">
                    <a:pos x="364" y="243"/>
                  </a:cxn>
                  <a:cxn ang="0">
                    <a:pos x="388" y="230"/>
                  </a:cxn>
                  <a:cxn ang="0">
                    <a:pos x="396" y="215"/>
                  </a:cxn>
                  <a:cxn ang="0">
                    <a:pos x="402" y="191"/>
                  </a:cxn>
                  <a:cxn ang="0">
                    <a:pos x="390" y="164"/>
                  </a:cxn>
                  <a:cxn ang="0">
                    <a:pos x="376" y="144"/>
                  </a:cxn>
                  <a:cxn ang="0">
                    <a:pos x="360" y="128"/>
                  </a:cxn>
                  <a:cxn ang="0">
                    <a:pos x="320" y="102"/>
                  </a:cxn>
                  <a:cxn ang="0">
                    <a:pos x="286" y="95"/>
                  </a:cxn>
                  <a:cxn ang="0">
                    <a:pos x="252" y="90"/>
                  </a:cxn>
                  <a:cxn ang="0">
                    <a:pos x="184" y="48"/>
                  </a:cxn>
                  <a:cxn ang="0">
                    <a:pos x="160" y="27"/>
                  </a:cxn>
                  <a:cxn ang="0">
                    <a:pos x="136" y="14"/>
                  </a:cxn>
                  <a:cxn ang="0">
                    <a:pos x="106" y="2"/>
                  </a:cxn>
                </a:cxnLst>
                <a:rect l="0" t="0" r="r" b="b"/>
                <a:pathLst>
                  <a:path w="402" h="267">
                    <a:moveTo>
                      <a:pt x="106" y="2"/>
                    </a:moveTo>
                    <a:lnTo>
                      <a:pt x="66" y="0"/>
                    </a:lnTo>
                    <a:lnTo>
                      <a:pt x="36" y="8"/>
                    </a:lnTo>
                    <a:lnTo>
                      <a:pt x="16" y="21"/>
                    </a:lnTo>
                    <a:lnTo>
                      <a:pt x="4" y="40"/>
                    </a:lnTo>
                    <a:lnTo>
                      <a:pt x="0" y="55"/>
                    </a:lnTo>
                    <a:lnTo>
                      <a:pt x="0" y="78"/>
                    </a:lnTo>
                    <a:lnTo>
                      <a:pt x="6" y="101"/>
                    </a:lnTo>
                    <a:lnTo>
                      <a:pt x="12" y="120"/>
                    </a:lnTo>
                    <a:lnTo>
                      <a:pt x="24" y="143"/>
                    </a:lnTo>
                    <a:lnTo>
                      <a:pt x="40" y="161"/>
                    </a:lnTo>
                    <a:lnTo>
                      <a:pt x="60" y="184"/>
                    </a:lnTo>
                    <a:lnTo>
                      <a:pt x="78" y="204"/>
                    </a:lnTo>
                    <a:lnTo>
                      <a:pt x="100" y="221"/>
                    </a:lnTo>
                    <a:lnTo>
                      <a:pt x="132" y="237"/>
                    </a:lnTo>
                    <a:lnTo>
                      <a:pt x="172" y="254"/>
                    </a:lnTo>
                    <a:lnTo>
                      <a:pt x="210" y="258"/>
                    </a:lnTo>
                    <a:lnTo>
                      <a:pt x="246" y="264"/>
                    </a:lnTo>
                    <a:lnTo>
                      <a:pt x="280" y="267"/>
                    </a:lnTo>
                    <a:lnTo>
                      <a:pt x="322" y="261"/>
                    </a:lnTo>
                    <a:lnTo>
                      <a:pt x="364" y="243"/>
                    </a:lnTo>
                    <a:lnTo>
                      <a:pt x="388" y="230"/>
                    </a:lnTo>
                    <a:lnTo>
                      <a:pt x="396" y="215"/>
                    </a:lnTo>
                    <a:lnTo>
                      <a:pt x="402" y="191"/>
                    </a:lnTo>
                    <a:lnTo>
                      <a:pt x="390" y="164"/>
                    </a:lnTo>
                    <a:lnTo>
                      <a:pt x="376" y="144"/>
                    </a:lnTo>
                    <a:lnTo>
                      <a:pt x="360" y="128"/>
                    </a:lnTo>
                    <a:lnTo>
                      <a:pt x="320" y="102"/>
                    </a:lnTo>
                    <a:lnTo>
                      <a:pt x="286" y="95"/>
                    </a:lnTo>
                    <a:lnTo>
                      <a:pt x="252" y="90"/>
                    </a:lnTo>
                    <a:lnTo>
                      <a:pt x="184" y="48"/>
                    </a:lnTo>
                    <a:lnTo>
                      <a:pt x="160" y="27"/>
                    </a:lnTo>
                    <a:lnTo>
                      <a:pt x="136" y="14"/>
                    </a:lnTo>
                    <a:lnTo>
                      <a:pt x="106" y="2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945" name="Freeform 9"/>
              <p:cNvSpPr>
                <a:spLocks/>
              </p:cNvSpPr>
              <p:nvPr/>
            </p:nvSpPr>
            <p:spPr bwMode="auto">
              <a:xfrm>
                <a:off x="2650" y="3073"/>
                <a:ext cx="195" cy="193"/>
              </a:xfrm>
              <a:custGeom>
                <a:avLst/>
                <a:gdLst/>
                <a:ahLst/>
                <a:cxnLst>
                  <a:cxn ang="0">
                    <a:pos x="50" y="5"/>
                  </a:cxn>
                  <a:cxn ang="0">
                    <a:pos x="24" y="0"/>
                  </a:cxn>
                  <a:cxn ang="0">
                    <a:pos x="10" y="7"/>
                  </a:cxn>
                  <a:cxn ang="0">
                    <a:pos x="2" y="21"/>
                  </a:cxn>
                  <a:cxn ang="0">
                    <a:pos x="2" y="34"/>
                  </a:cxn>
                  <a:cxn ang="0">
                    <a:pos x="0" y="51"/>
                  </a:cxn>
                  <a:cxn ang="0">
                    <a:pos x="0" y="64"/>
                  </a:cxn>
                  <a:cxn ang="0">
                    <a:pos x="0" y="81"/>
                  </a:cxn>
                  <a:cxn ang="0">
                    <a:pos x="0" y="102"/>
                  </a:cxn>
                  <a:cxn ang="0">
                    <a:pos x="2" y="120"/>
                  </a:cxn>
                  <a:cxn ang="0">
                    <a:pos x="12" y="138"/>
                  </a:cxn>
                  <a:cxn ang="0">
                    <a:pos x="30" y="154"/>
                  </a:cxn>
                  <a:cxn ang="0">
                    <a:pos x="60" y="167"/>
                  </a:cxn>
                  <a:cxn ang="0">
                    <a:pos x="94" y="178"/>
                  </a:cxn>
                  <a:cxn ang="0">
                    <a:pos x="150" y="187"/>
                  </a:cxn>
                  <a:cxn ang="0">
                    <a:pos x="200" y="191"/>
                  </a:cxn>
                  <a:cxn ang="0">
                    <a:pos x="248" y="193"/>
                  </a:cxn>
                  <a:cxn ang="0">
                    <a:pos x="302" y="191"/>
                  </a:cxn>
                  <a:cxn ang="0">
                    <a:pos x="340" y="187"/>
                  </a:cxn>
                  <a:cxn ang="0">
                    <a:pos x="372" y="184"/>
                  </a:cxn>
                  <a:cxn ang="0">
                    <a:pos x="390" y="176"/>
                  </a:cxn>
                  <a:cxn ang="0">
                    <a:pos x="388" y="165"/>
                  </a:cxn>
                  <a:cxn ang="0">
                    <a:pos x="366" y="156"/>
                  </a:cxn>
                  <a:cxn ang="0">
                    <a:pos x="326" y="150"/>
                  </a:cxn>
                  <a:cxn ang="0">
                    <a:pos x="282" y="139"/>
                  </a:cxn>
                  <a:cxn ang="0">
                    <a:pos x="236" y="130"/>
                  </a:cxn>
                  <a:cxn ang="0">
                    <a:pos x="186" y="110"/>
                  </a:cxn>
                  <a:cxn ang="0">
                    <a:pos x="152" y="94"/>
                  </a:cxn>
                  <a:cxn ang="0">
                    <a:pos x="132" y="82"/>
                  </a:cxn>
                  <a:cxn ang="0">
                    <a:pos x="112" y="64"/>
                  </a:cxn>
                  <a:cxn ang="0">
                    <a:pos x="96" y="45"/>
                  </a:cxn>
                  <a:cxn ang="0">
                    <a:pos x="84" y="25"/>
                  </a:cxn>
                  <a:cxn ang="0">
                    <a:pos x="68" y="13"/>
                  </a:cxn>
                  <a:cxn ang="0">
                    <a:pos x="50" y="5"/>
                  </a:cxn>
                </a:cxnLst>
                <a:rect l="0" t="0" r="r" b="b"/>
                <a:pathLst>
                  <a:path w="390" h="193">
                    <a:moveTo>
                      <a:pt x="50" y="5"/>
                    </a:moveTo>
                    <a:lnTo>
                      <a:pt x="24" y="0"/>
                    </a:lnTo>
                    <a:lnTo>
                      <a:pt x="10" y="7"/>
                    </a:lnTo>
                    <a:lnTo>
                      <a:pt x="2" y="21"/>
                    </a:lnTo>
                    <a:lnTo>
                      <a:pt x="2" y="34"/>
                    </a:lnTo>
                    <a:lnTo>
                      <a:pt x="0" y="51"/>
                    </a:lnTo>
                    <a:lnTo>
                      <a:pt x="0" y="64"/>
                    </a:lnTo>
                    <a:lnTo>
                      <a:pt x="0" y="81"/>
                    </a:lnTo>
                    <a:lnTo>
                      <a:pt x="0" y="102"/>
                    </a:lnTo>
                    <a:lnTo>
                      <a:pt x="2" y="120"/>
                    </a:lnTo>
                    <a:lnTo>
                      <a:pt x="12" y="138"/>
                    </a:lnTo>
                    <a:lnTo>
                      <a:pt x="30" y="154"/>
                    </a:lnTo>
                    <a:lnTo>
                      <a:pt x="60" y="167"/>
                    </a:lnTo>
                    <a:lnTo>
                      <a:pt x="94" y="178"/>
                    </a:lnTo>
                    <a:lnTo>
                      <a:pt x="150" y="187"/>
                    </a:lnTo>
                    <a:lnTo>
                      <a:pt x="200" y="191"/>
                    </a:lnTo>
                    <a:lnTo>
                      <a:pt x="248" y="193"/>
                    </a:lnTo>
                    <a:lnTo>
                      <a:pt x="302" y="191"/>
                    </a:lnTo>
                    <a:lnTo>
                      <a:pt x="340" y="187"/>
                    </a:lnTo>
                    <a:lnTo>
                      <a:pt x="372" y="184"/>
                    </a:lnTo>
                    <a:lnTo>
                      <a:pt x="390" y="176"/>
                    </a:lnTo>
                    <a:lnTo>
                      <a:pt x="388" y="165"/>
                    </a:lnTo>
                    <a:lnTo>
                      <a:pt x="366" y="156"/>
                    </a:lnTo>
                    <a:lnTo>
                      <a:pt x="326" y="150"/>
                    </a:lnTo>
                    <a:lnTo>
                      <a:pt x="282" y="139"/>
                    </a:lnTo>
                    <a:lnTo>
                      <a:pt x="236" y="130"/>
                    </a:lnTo>
                    <a:lnTo>
                      <a:pt x="186" y="110"/>
                    </a:lnTo>
                    <a:lnTo>
                      <a:pt x="152" y="94"/>
                    </a:lnTo>
                    <a:lnTo>
                      <a:pt x="132" y="82"/>
                    </a:lnTo>
                    <a:lnTo>
                      <a:pt x="112" y="64"/>
                    </a:lnTo>
                    <a:lnTo>
                      <a:pt x="96" y="45"/>
                    </a:lnTo>
                    <a:lnTo>
                      <a:pt x="84" y="25"/>
                    </a:lnTo>
                    <a:lnTo>
                      <a:pt x="68" y="13"/>
                    </a:lnTo>
                    <a:lnTo>
                      <a:pt x="50" y="5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2669" y="2947"/>
              <a:ext cx="495" cy="1564"/>
              <a:chOff x="2669" y="2947"/>
              <a:chExt cx="495" cy="1564"/>
            </a:xfrm>
          </p:grpSpPr>
          <p:grpSp>
            <p:nvGrpSpPr>
              <p:cNvPr id="6" name="Group 27"/>
              <p:cNvGrpSpPr>
                <a:grpSpLocks/>
              </p:cNvGrpSpPr>
              <p:nvPr/>
            </p:nvGrpSpPr>
            <p:grpSpPr bwMode="auto">
              <a:xfrm>
                <a:off x="2669" y="2953"/>
                <a:ext cx="256" cy="1558"/>
                <a:chOff x="2669" y="2953"/>
                <a:chExt cx="256" cy="1558"/>
              </a:xfrm>
            </p:grpSpPr>
            <p:sp>
              <p:nvSpPr>
                <p:cNvPr id="39961" name="Freeform 25"/>
                <p:cNvSpPr>
                  <a:spLocks/>
                </p:cNvSpPr>
                <p:nvPr/>
              </p:nvSpPr>
              <p:spPr bwMode="auto">
                <a:xfrm>
                  <a:off x="2709" y="2953"/>
                  <a:ext cx="216" cy="1558"/>
                </a:xfrm>
                <a:custGeom>
                  <a:avLst/>
                  <a:gdLst/>
                  <a:ahLst/>
                  <a:cxnLst>
                    <a:cxn ang="0">
                      <a:pos x="310" y="42"/>
                    </a:cxn>
                    <a:cxn ang="0">
                      <a:pos x="160" y="119"/>
                    </a:cxn>
                    <a:cxn ang="0">
                      <a:pos x="104" y="183"/>
                    </a:cxn>
                    <a:cxn ang="0">
                      <a:pos x="86" y="277"/>
                    </a:cxn>
                    <a:cxn ang="0">
                      <a:pos x="88" y="398"/>
                    </a:cxn>
                    <a:cxn ang="0">
                      <a:pos x="112" y="600"/>
                    </a:cxn>
                    <a:cxn ang="0">
                      <a:pos x="118" y="720"/>
                    </a:cxn>
                    <a:cxn ang="0">
                      <a:pos x="118" y="728"/>
                    </a:cxn>
                    <a:cxn ang="0">
                      <a:pos x="128" y="436"/>
                    </a:cxn>
                    <a:cxn ang="0">
                      <a:pos x="124" y="313"/>
                    </a:cxn>
                    <a:cxn ang="0">
                      <a:pos x="156" y="254"/>
                    </a:cxn>
                    <a:cxn ang="0">
                      <a:pos x="228" y="341"/>
                    </a:cxn>
                    <a:cxn ang="0">
                      <a:pos x="244" y="446"/>
                    </a:cxn>
                    <a:cxn ang="0">
                      <a:pos x="226" y="771"/>
                    </a:cxn>
                    <a:cxn ang="0">
                      <a:pos x="166" y="887"/>
                    </a:cxn>
                    <a:cxn ang="0">
                      <a:pos x="76" y="963"/>
                    </a:cxn>
                    <a:cxn ang="0">
                      <a:pos x="12" y="1014"/>
                    </a:cxn>
                    <a:cxn ang="0">
                      <a:pos x="2" y="1074"/>
                    </a:cxn>
                    <a:cxn ang="0">
                      <a:pos x="62" y="1163"/>
                    </a:cxn>
                    <a:cxn ang="0">
                      <a:pos x="110" y="1220"/>
                    </a:cxn>
                    <a:cxn ang="0">
                      <a:pos x="102" y="1335"/>
                    </a:cxn>
                    <a:cxn ang="0">
                      <a:pos x="156" y="1419"/>
                    </a:cxn>
                    <a:cxn ang="0">
                      <a:pos x="94" y="1483"/>
                    </a:cxn>
                    <a:cxn ang="0">
                      <a:pos x="158" y="1438"/>
                    </a:cxn>
                    <a:cxn ang="0">
                      <a:pos x="158" y="1474"/>
                    </a:cxn>
                    <a:cxn ang="0">
                      <a:pos x="68" y="1514"/>
                    </a:cxn>
                    <a:cxn ang="0">
                      <a:pos x="122" y="1512"/>
                    </a:cxn>
                    <a:cxn ang="0">
                      <a:pos x="174" y="1474"/>
                    </a:cxn>
                    <a:cxn ang="0">
                      <a:pos x="202" y="1494"/>
                    </a:cxn>
                    <a:cxn ang="0">
                      <a:pos x="272" y="1558"/>
                    </a:cxn>
                    <a:cxn ang="0">
                      <a:pos x="172" y="1419"/>
                    </a:cxn>
                    <a:cxn ang="0">
                      <a:pos x="120" y="1330"/>
                    </a:cxn>
                    <a:cxn ang="0">
                      <a:pos x="132" y="1220"/>
                    </a:cxn>
                    <a:cxn ang="0">
                      <a:pos x="88" y="1164"/>
                    </a:cxn>
                    <a:cxn ang="0">
                      <a:pos x="34" y="1096"/>
                    </a:cxn>
                    <a:cxn ang="0">
                      <a:pos x="34" y="1025"/>
                    </a:cxn>
                    <a:cxn ang="0">
                      <a:pos x="78" y="981"/>
                    </a:cxn>
                    <a:cxn ang="0">
                      <a:pos x="168" y="1083"/>
                    </a:cxn>
                    <a:cxn ang="0">
                      <a:pos x="106" y="1112"/>
                    </a:cxn>
                    <a:cxn ang="0">
                      <a:pos x="126" y="1109"/>
                    </a:cxn>
                    <a:cxn ang="0">
                      <a:pos x="168" y="1104"/>
                    </a:cxn>
                    <a:cxn ang="0">
                      <a:pos x="198" y="1403"/>
                    </a:cxn>
                    <a:cxn ang="0">
                      <a:pos x="228" y="1345"/>
                    </a:cxn>
                    <a:cxn ang="0">
                      <a:pos x="202" y="1191"/>
                    </a:cxn>
                    <a:cxn ang="0">
                      <a:pos x="192" y="946"/>
                    </a:cxn>
                    <a:cxn ang="0">
                      <a:pos x="230" y="831"/>
                    </a:cxn>
                    <a:cxn ang="0">
                      <a:pos x="268" y="606"/>
                    </a:cxn>
                    <a:cxn ang="0">
                      <a:pos x="274" y="374"/>
                    </a:cxn>
                    <a:cxn ang="0">
                      <a:pos x="244" y="303"/>
                    </a:cxn>
                    <a:cxn ang="0">
                      <a:pos x="160" y="219"/>
                    </a:cxn>
                    <a:cxn ang="0">
                      <a:pos x="182" y="153"/>
                    </a:cxn>
                    <a:cxn ang="0">
                      <a:pos x="284" y="87"/>
                    </a:cxn>
                    <a:cxn ang="0">
                      <a:pos x="434" y="0"/>
                    </a:cxn>
                  </a:cxnLst>
                  <a:rect l="0" t="0" r="r" b="b"/>
                  <a:pathLst>
                    <a:path w="434" h="1558">
                      <a:moveTo>
                        <a:pt x="434" y="0"/>
                      </a:moveTo>
                      <a:lnTo>
                        <a:pt x="380" y="17"/>
                      </a:lnTo>
                      <a:lnTo>
                        <a:pt x="344" y="30"/>
                      </a:lnTo>
                      <a:lnTo>
                        <a:pt x="310" y="42"/>
                      </a:lnTo>
                      <a:lnTo>
                        <a:pt x="274" y="55"/>
                      </a:lnTo>
                      <a:lnTo>
                        <a:pt x="228" y="75"/>
                      </a:lnTo>
                      <a:lnTo>
                        <a:pt x="190" y="97"/>
                      </a:lnTo>
                      <a:lnTo>
                        <a:pt x="160" y="119"/>
                      </a:lnTo>
                      <a:lnTo>
                        <a:pt x="144" y="130"/>
                      </a:lnTo>
                      <a:lnTo>
                        <a:pt x="128" y="146"/>
                      </a:lnTo>
                      <a:lnTo>
                        <a:pt x="116" y="163"/>
                      </a:lnTo>
                      <a:lnTo>
                        <a:pt x="104" y="183"/>
                      </a:lnTo>
                      <a:lnTo>
                        <a:pt x="98" y="201"/>
                      </a:lnTo>
                      <a:lnTo>
                        <a:pt x="92" y="223"/>
                      </a:lnTo>
                      <a:lnTo>
                        <a:pt x="90" y="246"/>
                      </a:lnTo>
                      <a:lnTo>
                        <a:pt x="86" y="277"/>
                      </a:lnTo>
                      <a:lnTo>
                        <a:pt x="84" y="307"/>
                      </a:lnTo>
                      <a:lnTo>
                        <a:pt x="84" y="338"/>
                      </a:lnTo>
                      <a:lnTo>
                        <a:pt x="84" y="356"/>
                      </a:lnTo>
                      <a:lnTo>
                        <a:pt x="88" y="398"/>
                      </a:lnTo>
                      <a:lnTo>
                        <a:pt x="92" y="439"/>
                      </a:lnTo>
                      <a:lnTo>
                        <a:pt x="98" y="483"/>
                      </a:lnTo>
                      <a:lnTo>
                        <a:pt x="106" y="556"/>
                      </a:lnTo>
                      <a:lnTo>
                        <a:pt x="112" y="600"/>
                      </a:lnTo>
                      <a:lnTo>
                        <a:pt x="116" y="637"/>
                      </a:lnTo>
                      <a:lnTo>
                        <a:pt x="118" y="717"/>
                      </a:lnTo>
                      <a:lnTo>
                        <a:pt x="74" y="737"/>
                      </a:lnTo>
                      <a:lnTo>
                        <a:pt x="118" y="720"/>
                      </a:lnTo>
                      <a:lnTo>
                        <a:pt x="78" y="745"/>
                      </a:lnTo>
                      <a:lnTo>
                        <a:pt x="116" y="724"/>
                      </a:lnTo>
                      <a:lnTo>
                        <a:pt x="96" y="749"/>
                      </a:lnTo>
                      <a:lnTo>
                        <a:pt x="118" y="728"/>
                      </a:lnTo>
                      <a:lnTo>
                        <a:pt x="118" y="765"/>
                      </a:lnTo>
                      <a:lnTo>
                        <a:pt x="142" y="588"/>
                      </a:lnTo>
                      <a:lnTo>
                        <a:pt x="134" y="484"/>
                      </a:lnTo>
                      <a:lnTo>
                        <a:pt x="128" y="436"/>
                      </a:lnTo>
                      <a:lnTo>
                        <a:pt x="124" y="402"/>
                      </a:lnTo>
                      <a:lnTo>
                        <a:pt x="124" y="369"/>
                      </a:lnTo>
                      <a:lnTo>
                        <a:pt x="124" y="339"/>
                      </a:lnTo>
                      <a:lnTo>
                        <a:pt x="124" y="313"/>
                      </a:lnTo>
                      <a:lnTo>
                        <a:pt x="128" y="291"/>
                      </a:lnTo>
                      <a:lnTo>
                        <a:pt x="130" y="268"/>
                      </a:lnTo>
                      <a:lnTo>
                        <a:pt x="136" y="241"/>
                      </a:lnTo>
                      <a:lnTo>
                        <a:pt x="156" y="254"/>
                      </a:lnTo>
                      <a:lnTo>
                        <a:pt x="182" y="280"/>
                      </a:lnTo>
                      <a:lnTo>
                        <a:pt x="200" y="301"/>
                      </a:lnTo>
                      <a:lnTo>
                        <a:pt x="216" y="321"/>
                      </a:lnTo>
                      <a:lnTo>
                        <a:pt x="228" y="341"/>
                      </a:lnTo>
                      <a:lnTo>
                        <a:pt x="236" y="356"/>
                      </a:lnTo>
                      <a:lnTo>
                        <a:pt x="240" y="375"/>
                      </a:lnTo>
                      <a:lnTo>
                        <a:pt x="244" y="393"/>
                      </a:lnTo>
                      <a:lnTo>
                        <a:pt x="244" y="446"/>
                      </a:lnTo>
                      <a:lnTo>
                        <a:pt x="242" y="487"/>
                      </a:lnTo>
                      <a:lnTo>
                        <a:pt x="240" y="579"/>
                      </a:lnTo>
                      <a:lnTo>
                        <a:pt x="234" y="727"/>
                      </a:lnTo>
                      <a:lnTo>
                        <a:pt x="226" y="771"/>
                      </a:lnTo>
                      <a:lnTo>
                        <a:pt x="216" y="797"/>
                      </a:lnTo>
                      <a:lnTo>
                        <a:pt x="202" y="830"/>
                      </a:lnTo>
                      <a:lnTo>
                        <a:pt x="198" y="838"/>
                      </a:lnTo>
                      <a:lnTo>
                        <a:pt x="166" y="887"/>
                      </a:lnTo>
                      <a:lnTo>
                        <a:pt x="152" y="927"/>
                      </a:lnTo>
                      <a:lnTo>
                        <a:pt x="132" y="940"/>
                      </a:lnTo>
                      <a:lnTo>
                        <a:pt x="108" y="950"/>
                      </a:lnTo>
                      <a:lnTo>
                        <a:pt x="76" y="963"/>
                      </a:lnTo>
                      <a:lnTo>
                        <a:pt x="56" y="975"/>
                      </a:lnTo>
                      <a:lnTo>
                        <a:pt x="36" y="987"/>
                      </a:lnTo>
                      <a:lnTo>
                        <a:pt x="22" y="999"/>
                      </a:lnTo>
                      <a:lnTo>
                        <a:pt x="12" y="1014"/>
                      </a:lnTo>
                      <a:lnTo>
                        <a:pt x="6" y="1026"/>
                      </a:lnTo>
                      <a:lnTo>
                        <a:pt x="2" y="1040"/>
                      </a:lnTo>
                      <a:lnTo>
                        <a:pt x="0" y="1059"/>
                      </a:lnTo>
                      <a:lnTo>
                        <a:pt x="2" y="1074"/>
                      </a:lnTo>
                      <a:lnTo>
                        <a:pt x="10" y="1096"/>
                      </a:lnTo>
                      <a:lnTo>
                        <a:pt x="20" y="1115"/>
                      </a:lnTo>
                      <a:lnTo>
                        <a:pt x="38" y="1137"/>
                      </a:lnTo>
                      <a:lnTo>
                        <a:pt x="62" y="1163"/>
                      </a:lnTo>
                      <a:lnTo>
                        <a:pt x="76" y="1178"/>
                      </a:lnTo>
                      <a:lnTo>
                        <a:pt x="90" y="1194"/>
                      </a:lnTo>
                      <a:lnTo>
                        <a:pt x="104" y="1206"/>
                      </a:lnTo>
                      <a:lnTo>
                        <a:pt x="110" y="1220"/>
                      </a:lnTo>
                      <a:lnTo>
                        <a:pt x="112" y="1236"/>
                      </a:lnTo>
                      <a:lnTo>
                        <a:pt x="110" y="1253"/>
                      </a:lnTo>
                      <a:lnTo>
                        <a:pt x="104" y="1326"/>
                      </a:lnTo>
                      <a:lnTo>
                        <a:pt x="102" y="1335"/>
                      </a:lnTo>
                      <a:lnTo>
                        <a:pt x="108" y="1346"/>
                      </a:lnTo>
                      <a:lnTo>
                        <a:pt x="114" y="1355"/>
                      </a:lnTo>
                      <a:lnTo>
                        <a:pt x="154" y="1414"/>
                      </a:lnTo>
                      <a:lnTo>
                        <a:pt x="156" y="1419"/>
                      </a:lnTo>
                      <a:lnTo>
                        <a:pt x="150" y="1433"/>
                      </a:lnTo>
                      <a:lnTo>
                        <a:pt x="142" y="1445"/>
                      </a:lnTo>
                      <a:lnTo>
                        <a:pt x="132" y="1454"/>
                      </a:lnTo>
                      <a:lnTo>
                        <a:pt x="94" y="1483"/>
                      </a:lnTo>
                      <a:lnTo>
                        <a:pt x="120" y="1469"/>
                      </a:lnTo>
                      <a:lnTo>
                        <a:pt x="138" y="1457"/>
                      </a:lnTo>
                      <a:lnTo>
                        <a:pt x="150" y="1448"/>
                      </a:lnTo>
                      <a:lnTo>
                        <a:pt x="158" y="1438"/>
                      </a:lnTo>
                      <a:lnTo>
                        <a:pt x="162" y="1428"/>
                      </a:lnTo>
                      <a:lnTo>
                        <a:pt x="176" y="1451"/>
                      </a:lnTo>
                      <a:lnTo>
                        <a:pt x="172" y="1461"/>
                      </a:lnTo>
                      <a:lnTo>
                        <a:pt x="158" y="1474"/>
                      </a:lnTo>
                      <a:lnTo>
                        <a:pt x="148" y="1481"/>
                      </a:lnTo>
                      <a:lnTo>
                        <a:pt x="136" y="1488"/>
                      </a:lnTo>
                      <a:lnTo>
                        <a:pt x="118" y="1496"/>
                      </a:lnTo>
                      <a:lnTo>
                        <a:pt x="68" y="1514"/>
                      </a:lnTo>
                      <a:lnTo>
                        <a:pt x="110" y="1501"/>
                      </a:lnTo>
                      <a:lnTo>
                        <a:pt x="116" y="1506"/>
                      </a:lnTo>
                      <a:lnTo>
                        <a:pt x="114" y="1529"/>
                      </a:lnTo>
                      <a:lnTo>
                        <a:pt x="122" y="1512"/>
                      </a:lnTo>
                      <a:lnTo>
                        <a:pt x="118" y="1500"/>
                      </a:lnTo>
                      <a:lnTo>
                        <a:pt x="140" y="1493"/>
                      </a:lnTo>
                      <a:lnTo>
                        <a:pt x="162" y="1482"/>
                      </a:lnTo>
                      <a:lnTo>
                        <a:pt x="174" y="1474"/>
                      </a:lnTo>
                      <a:lnTo>
                        <a:pt x="186" y="1461"/>
                      </a:lnTo>
                      <a:lnTo>
                        <a:pt x="196" y="1470"/>
                      </a:lnTo>
                      <a:lnTo>
                        <a:pt x="210" y="1486"/>
                      </a:lnTo>
                      <a:lnTo>
                        <a:pt x="202" y="1494"/>
                      </a:lnTo>
                      <a:lnTo>
                        <a:pt x="178" y="1505"/>
                      </a:lnTo>
                      <a:lnTo>
                        <a:pt x="198" y="1500"/>
                      </a:lnTo>
                      <a:lnTo>
                        <a:pt x="214" y="1493"/>
                      </a:lnTo>
                      <a:lnTo>
                        <a:pt x="272" y="1558"/>
                      </a:lnTo>
                      <a:lnTo>
                        <a:pt x="206" y="1466"/>
                      </a:lnTo>
                      <a:lnTo>
                        <a:pt x="184" y="1440"/>
                      </a:lnTo>
                      <a:lnTo>
                        <a:pt x="176" y="1430"/>
                      </a:lnTo>
                      <a:lnTo>
                        <a:pt x="172" y="1419"/>
                      </a:lnTo>
                      <a:lnTo>
                        <a:pt x="160" y="1400"/>
                      </a:lnTo>
                      <a:lnTo>
                        <a:pt x="132" y="1356"/>
                      </a:lnTo>
                      <a:lnTo>
                        <a:pt x="124" y="1341"/>
                      </a:lnTo>
                      <a:lnTo>
                        <a:pt x="120" y="1330"/>
                      </a:lnTo>
                      <a:lnTo>
                        <a:pt x="120" y="1320"/>
                      </a:lnTo>
                      <a:lnTo>
                        <a:pt x="132" y="1250"/>
                      </a:lnTo>
                      <a:lnTo>
                        <a:pt x="136" y="1235"/>
                      </a:lnTo>
                      <a:lnTo>
                        <a:pt x="132" y="1220"/>
                      </a:lnTo>
                      <a:lnTo>
                        <a:pt x="128" y="1206"/>
                      </a:lnTo>
                      <a:lnTo>
                        <a:pt x="118" y="1195"/>
                      </a:lnTo>
                      <a:lnTo>
                        <a:pt x="102" y="1178"/>
                      </a:lnTo>
                      <a:lnTo>
                        <a:pt x="88" y="1164"/>
                      </a:lnTo>
                      <a:lnTo>
                        <a:pt x="72" y="1148"/>
                      </a:lnTo>
                      <a:lnTo>
                        <a:pt x="56" y="1128"/>
                      </a:lnTo>
                      <a:lnTo>
                        <a:pt x="42" y="1112"/>
                      </a:lnTo>
                      <a:lnTo>
                        <a:pt x="34" y="1096"/>
                      </a:lnTo>
                      <a:lnTo>
                        <a:pt x="26" y="1073"/>
                      </a:lnTo>
                      <a:lnTo>
                        <a:pt x="26" y="1056"/>
                      </a:lnTo>
                      <a:lnTo>
                        <a:pt x="28" y="1040"/>
                      </a:lnTo>
                      <a:lnTo>
                        <a:pt x="34" y="1025"/>
                      </a:lnTo>
                      <a:lnTo>
                        <a:pt x="40" y="1012"/>
                      </a:lnTo>
                      <a:lnTo>
                        <a:pt x="50" y="1001"/>
                      </a:lnTo>
                      <a:lnTo>
                        <a:pt x="64" y="990"/>
                      </a:lnTo>
                      <a:lnTo>
                        <a:pt x="78" y="981"/>
                      </a:lnTo>
                      <a:lnTo>
                        <a:pt x="102" y="971"/>
                      </a:lnTo>
                      <a:lnTo>
                        <a:pt x="128" y="960"/>
                      </a:lnTo>
                      <a:lnTo>
                        <a:pt x="158" y="946"/>
                      </a:lnTo>
                      <a:lnTo>
                        <a:pt x="168" y="1083"/>
                      </a:lnTo>
                      <a:lnTo>
                        <a:pt x="148" y="1089"/>
                      </a:lnTo>
                      <a:lnTo>
                        <a:pt x="132" y="1095"/>
                      </a:lnTo>
                      <a:lnTo>
                        <a:pt x="118" y="1103"/>
                      </a:lnTo>
                      <a:lnTo>
                        <a:pt x="106" y="1112"/>
                      </a:lnTo>
                      <a:lnTo>
                        <a:pt x="96" y="1124"/>
                      </a:lnTo>
                      <a:lnTo>
                        <a:pt x="86" y="1143"/>
                      </a:lnTo>
                      <a:lnTo>
                        <a:pt x="108" y="1122"/>
                      </a:lnTo>
                      <a:lnTo>
                        <a:pt x="126" y="1109"/>
                      </a:lnTo>
                      <a:lnTo>
                        <a:pt x="144" y="1100"/>
                      </a:lnTo>
                      <a:lnTo>
                        <a:pt x="160" y="1095"/>
                      </a:lnTo>
                      <a:lnTo>
                        <a:pt x="172" y="1093"/>
                      </a:lnTo>
                      <a:lnTo>
                        <a:pt x="168" y="1104"/>
                      </a:lnTo>
                      <a:lnTo>
                        <a:pt x="190" y="1319"/>
                      </a:lnTo>
                      <a:lnTo>
                        <a:pt x="190" y="1337"/>
                      </a:lnTo>
                      <a:lnTo>
                        <a:pt x="192" y="1361"/>
                      </a:lnTo>
                      <a:lnTo>
                        <a:pt x="198" y="1403"/>
                      </a:lnTo>
                      <a:lnTo>
                        <a:pt x="210" y="1445"/>
                      </a:lnTo>
                      <a:lnTo>
                        <a:pt x="204" y="1362"/>
                      </a:lnTo>
                      <a:lnTo>
                        <a:pt x="210" y="1344"/>
                      </a:lnTo>
                      <a:lnTo>
                        <a:pt x="228" y="1345"/>
                      </a:lnTo>
                      <a:lnTo>
                        <a:pt x="206" y="1340"/>
                      </a:lnTo>
                      <a:lnTo>
                        <a:pt x="206" y="1317"/>
                      </a:lnTo>
                      <a:lnTo>
                        <a:pt x="198" y="1202"/>
                      </a:lnTo>
                      <a:lnTo>
                        <a:pt x="202" y="1191"/>
                      </a:lnTo>
                      <a:lnTo>
                        <a:pt x="236" y="1191"/>
                      </a:lnTo>
                      <a:lnTo>
                        <a:pt x="198" y="1187"/>
                      </a:lnTo>
                      <a:lnTo>
                        <a:pt x="190" y="1008"/>
                      </a:lnTo>
                      <a:lnTo>
                        <a:pt x="192" y="946"/>
                      </a:lnTo>
                      <a:lnTo>
                        <a:pt x="188" y="921"/>
                      </a:lnTo>
                      <a:lnTo>
                        <a:pt x="196" y="883"/>
                      </a:lnTo>
                      <a:lnTo>
                        <a:pt x="224" y="840"/>
                      </a:lnTo>
                      <a:lnTo>
                        <a:pt x="230" y="831"/>
                      </a:lnTo>
                      <a:lnTo>
                        <a:pt x="246" y="793"/>
                      </a:lnTo>
                      <a:lnTo>
                        <a:pt x="254" y="768"/>
                      </a:lnTo>
                      <a:lnTo>
                        <a:pt x="262" y="734"/>
                      </a:lnTo>
                      <a:lnTo>
                        <a:pt x="268" y="606"/>
                      </a:lnTo>
                      <a:lnTo>
                        <a:pt x="274" y="489"/>
                      </a:lnTo>
                      <a:lnTo>
                        <a:pt x="274" y="454"/>
                      </a:lnTo>
                      <a:lnTo>
                        <a:pt x="276" y="395"/>
                      </a:lnTo>
                      <a:lnTo>
                        <a:pt x="274" y="374"/>
                      </a:lnTo>
                      <a:lnTo>
                        <a:pt x="270" y="354"/>
                      </a:lnTo>
                      <a:lnTo>
                        <a:pt x="262" y="334"/>
                      </a:lnTo>
                      <a:lnTo>
                        <a:pt x="254" y="319"/>
                      </a:lnTo>
                      <a:lnTo>
                        <a:pt x="244" y="303"/>
                      </a:lnTo>
                      <a:lnTo>
                        <a:pt x="226" y="281"/>
                      </a:lnTo>
                      <a:lnTo>
                        <a:pt x="202" y="256"/>
                      </a:lnTo>
                      <a:lnTo>
                        <a:pt x="180" y="236"/>
                      </a:lnTo>
                      <a:lnTo>
                        <a:pt x="160" y="219"/>
                      </a:lnTo>
                      <a:lnTo>
                        <a:pt x="154" y="201"/>
                      </a:lnTo>
                      <a:lnTo>
                        <a:pt x="156" y="187"/>
                      </a:lnTo>
                      <a:lnTo>
                        <a:pt x="166" y="173"/>
                      </a:lnTo>
                      <a:lnTo>
                        <a:pt x="182" y="153"/>
                      </a:lnTo>
                      <a:lnTo>
                        <a:pt x="198" y="139"/>
                      </a:lnTo>
                      <a:lnTo>
                        <a:pt x="214" y="127"/>
                      </a:lnTo>
                      <a:lnTo>
                        <a:pt x="246" y="106"/>
                      </a:lnTo>
                      <a:lnTo>
                        <a:pt x="284" y="87"/>
                      </a:lnTo>
                      <a:lnTo>
                        <a:pt x="332" y="69"/>
                      </a:lnTo>
                      <a:lnTo>
                        <a:pt x="374" y="54"/>
                      </a:lnTo>
                      <a:lnTo>
                        <a:pt x="428" y="35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39962" name="Freeform 26"/>
                <p:cNvSpPr>
                  <a:spLocks/>
                </p:cNvSpPr>
                <p:nvPr/>
              </p:nvSpPr>
              <p:spPr bwMode="auto">
                <a:xfrm>
                  <a:off x="2669" y="3248"/>
                  <a:ext cx="92" cy="435"/>
                </a:xfrm>
                <a:custGeom>
                  <a:avLst/>
                  <a:gdLst/>
                  <a:ahLst/>
                  <a:cxnLst>
                    <a:cxn ang="0">
                      <a:pos x="142" y="13"/>
                    </a:cxn>
                    <a:cxn ang="0">
                      <a:pos x="104" y="30"/>
                    </a:cxn>
                    <a:cxn ang="0">
                      <a:pos x="72" y="54"/>
                    </a:cxn>
                    <a:cxn ang="0">
                      <a:pos x="48" y="81"/>
                    </a:cxn>
                    <a:cxn ang="0">
                      <a:pos x="22" y="102"/>
                    </a:cxn>
                    <a:cxn ang="0">
                      <a:pos x="6" y="125"/>
                    </a:cxn>
                    <a:cxn ang="0">
                      <a:pos x="0" y="153"/>
                    </a:cxn>
                    <a:cxn ang="0">
                      <a:pos x="12" y="202"/>
                    </a:cxn>
                    <a:cxn ang="0">
                      <a:pos x="10" y="153"/>
                    </a:cxn>
                    <a:cxn ang="0">
                      <a:pos x="18" y="125"/>
                    </a:cxn>
                    <a:cxn ang="0">
                      <a:pos x="42" y="101"/>
                    </a:cxn>
                    <a:cxn ang="0">
                      <a:pos x="42" y="122"/>
                    </a:cxn>
                    <a:cxn ang="0">
                      <a:pos x="34" y="157"/>
                    </a:cxn>
                    <a:cxn ang="0">
                      <a:pos x="38" y="224"/>
                    </a:cxn>
                    <a:cxn ang="0">
                      <a:pos x="40" y="269"/>
                    </a:cxn>
                    <a:cxn ang="0">
                      <a:pos x="44" y="297"/>
                    </a:cxn>
                    <a:cxn ang="0">
                      <a:pos x="58" y="372"/>
                    </a:cxn>
                    <a:cxn ang="0">
                      <a:pos x="66" y="314"/>
                    </a:cxn>
                    <a:cxn ang="0">
                      <a:pos x="58" y="287"/>
                    </a:cxn>
                    <a:cxn ang="0">
                      <a:pos x="82" y="302"/>
                    </a:cxn>
                    <a:cxn ang="0">
                      <a:pos x="114" y="345"/>
                    </a:cxn>
                    <a:cxn ang="0">
                      <a:pos x="122" y="383"/>
                    </a:cxn>
                    <a:cxn ang="0">
                      <a:pos x="136" y="435"/>
                    </a:cxn>
                    <a:cxn ang="0">
                      <a:pos x="130" y="371"/>
                    </a:cxn>
                    <a:cxn ang="0">
                      <a:pos x="128" y="344"/>
                    </a:cxn>
                    <a:cxn ang="0">
                      <a:pos x="118" y="325"/>
                    </a:cxn>
                    <a:cxn ang="0">
                      <a:pos x="98" y="299"/>
                    </a:cxn>
                    <a:cxn ang="0">
                      <a:pos x="68" y="261"/>
                    </a:cxn>
                    <a:cxn ang="0">
                      <a:pos x="60" y="222"/>
                    </a:cxn>
                    <a:cxn ang="0">
                      <a:pos x="58" y="162"/>
                    </a:cxn>
                    <a:cxn ang="0">
                      <a:pos x="68" y="112"/>
                    </a:cxn>
                    <a:cxn ang="0">
                      <a:pos x="92" y="71"/>
                    </a:cxn>
                    <a:cxn ang="0">
                      <a:pos x="128" y="42"/>
                    </a:cxn>
                    <a:cxn ang="0">
                      <a:pos x="184" y="20"/>
                    </a:cxn>
                  </a:cxnLst>
                  <a:rect l="0" t="0" r="r" b="b"/>
                  <a:pathLst>
                    <a:path w="184" h="435">
                      <a:moveTo>
                        <a:pt x="180" y="0"/>
                      </a:moveTo>
                      <a:lnTo>
                        <a:pt x="142" y="13"/>
                      </a:lnTo>
                      <a:lnTo>
                        <a:pt x="122" y="22"/>
                      </a:lnTo>
                      <a:lnTo>
                        <a:pt x="104" y="30"/>
                      </a:lnTo>
                      <a:lnTo>
                        <a:pt x="88" y="41"/>
                      </a:lnTo>
                      <a:lnTo>
                        <a:pt x="72" y="54"/>
                      </a:lnTo>
                      <a:lnTo>
                        <a:pt x="60" y="68"/>
                      </a:lnTo>
                      <a:lnTo>
                        <a:pt x="48" y="81"/>
                      </a:lnTo>
                      <a:lnTo>
                        <a:pt x="34" y="93"/>
                      </a:lnTo>
                      <a:lnTo>
                        <a:pt x="22" y="102"/>
                      </a:lnTo>
                      <a:lnTo>
                        <a:pt x="12" y="113"/>
                      </a:lnTo>
                      <a:lnTo>
                        <a:pt x="6" y="125"/>
                      </a:lnTo>
                      <a:lnTo>
                        <a:pt x="2" y="139"/>
                      </a:lnTo>
                      <a:lnTo>
                        <a:pt x="0" y="153"/>
                      </a:lnTo>
                      <a:lnTo>
                        <a:pt x="2" y="167"/>
                      </a:lnTo>
                      <a:lnTo>
                        <a:pt x="12" y="202"/>
                      </a:lnTo>
                      <a:lnTo>
                        <a:pt x="10" y="166"/>
                      </a:lnTo>
                      <a:lnTo>
                        <a:pt x="10" y="153"/>
                      </a:lnTo>
                      <a:lnTo>
                        <a:pt x="14" y="137"/>
                      </a:lnTo>
                      <a:lnTo>
                        <a:pt x="18" y="125"/>
                      </a:lnTo>
                      <a:lnTo>
                        <a:pt x="28" y="111"/>
                      </a:lnTo>
                      <a:lnTo>
                        <a:pt x="42" y="101"/>
                      </a:lnTo>
                      <a:lnTo>
                        <a:pt x="52" y="95"/>
                      </a:lnTo>
                      <a:lnTo>
                        <a:pt x="42" y="122"/>
                      </a:lnTo>
                      <a:lnTo>
                        <a:pt x="40" y="135"/>
                      </a:lnTo>
                      <a:lnTo>
                        <a:pt x="34" y="157"/>
                      </a:lnTo>
                      <a:lnTo>
                        <a:pt x="36" y="192"/>
                      </a:lnTo>
                      <a:lnTo>
                        <a:pt x="38" y="224"/>
                      </a:lnTo>
                      <a:lnTo>
                        <a:pt x="40" y="250"/>
                      </a:lnTo>
                      <a:lnTo>
                        <a:pt x="40" y="269"/>
                      </a:lnTo>
                      <a:lnTo>
                        <a:pt x="42" y="283"/>
                      </a:lnTo>
                      <a:lnTo>
                        <a:pt x="44" y="297"/>
                      </a:lnTo>
                      <a:lnTo>
                        <a:pt x="52" y="312"/>
                      </a:lnTo>
                      <a:lnTo>
                        <a:pt x="58" y="372"/>
                      </a:lnTo>
                      <a:lnTo>
                        <a:pt x="66" y="335"/>
                      </a:lnTo>
                      <a:lnTo>
                        <a:pt x="66" y="314"/>
                      </a:lnTo>
                      <a:lnTo>
                        <a:pt x="62" y="301"/>
                      </a:lnTo>
                      <a:lnTo>
                        <a:pt x="58" y="287"/>
                      </a:lnTo>
                      <a:lnTo>
                        <a:pt x="58" y="272"/>
                      </a:lnTo>
                      <a:lnTo>
                        <a:pt x="82" y="302"/>
                      </a:lnTo>
                      <a:lnTo>
                        <a:pt x="106" y="330"/>
                      </a:lnTo>
                      <a:lnTo>
                        <a:pt x="114" y="345"/>
                      </a:lnTo>
                      <a:lnTo>
                        <a:pt x="120" y="364"/>
                      </a:lnTo>
                      <a:lnTo>
                        <a:pt x="122" y="383"/>
                      </a:lnTo>
                      <a:lnTo>
                        <a:pt x="124" y="399"/>
                      </a:lnTo>
                      <a:lnTo>
                        <a:pt x="136" y="435"/>
                      </a:lnTo>
                      <a:lnTo>
                        <a:pt x="130" y="389"/>
                      </a:lnTo>
                      <a:lnTo>
                        <a:pt x="130" y="371"/>
                      </a:lnTo>
                      <a:lnTo>
                        <a:pt x="130" y="357"/>
                      </a:lnTo>
                      <a:lnTo>
                        <a:pt x="128" y="344"/>
                      </a:lnTo>
                      <a:lnTo>
                        <a:pt x="122" y="334"/>
                      </a:lnTo>
                      <a:lnTo>
                        <a:pt x="118" y="325"/>
                      </a:lnTo>
                      <a:lnTo>
                        <a:pt x="110" y="315"/>
                      </a:lnTo>
                      <a:lnTo>
                        <a:pt x="98" y="299"/>
                      </a:lnTo>
                      <a:lnTo>
                        <a:pt x="76" y="274"/>
                      </a:lnTo>
                      <a:lnTo>
                        <a:pt x="68" y="261"/>
                      </a:lnTo>
                      <a:lnTo>
                        <a:pt x="64" y="251"/>
                      </a:lnTo>
                      <a:lnTo>
                        <a:pt x="60" y="222"/>
                      </a:lnTo>
                      <a:lnTo>
                        <a:pt x="58" y="185"/>
                      </a:lnTo>
                      <a:lnTo>
                        <a:pt x="58" y="162"/>
                      </a:lnTo>
                      <a:lnTo>
                        <a:pt x="62" y="135"/>
                      </a:lnTo>
                      <a:lnTo>
                        <a:pt x="68" y="112"/>
                      </a:lnTo>
                      <a:lnTo>
                        <a:pt x="80" y="88"/>
                      </a:lnTo>
                      <a:lnTo>
                        <a:pt x="92" y="71"/>
                      </a:lnTo>
                      <a:lnTo>
                        <a:pt x="110" y="53"/>
                      </a:lnTo>
                      <a:lnTo>
                        <a:pt x="128" y="42"/>
                      </a:lnTo>
                      <a:lnTo>
                        <a:pt x="152" y="31"/>
                      </a:lnTo>
                      <a:lnTo>
                        <a:pt x="184" y="20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</p:grpSp>
          <p:grpSp>
            <p:nvGrpSpPr>
              <p:cNvPr id="7" name="Group 30"/>
              <p:cNvGrpSpPr>
                <a:grpSpLocks/>
              </p:cNvGrpSpPr>
              <p:nvPr/>
            </p:nvGrpSpPr>
            <p:grpSpPr bwMode="auto">
              <a:xfrm>
                <a:off x="2908" y="2947"/>
                <a:ext cx="256" cy="1558"/>
                <a:chOff x="2908" y="2947"/>
                <a:chExt cx="256" cy="1558"/>
              </a:xfrm>
            </p:grpSpPr>
            <p:sp>
              <p:nvSpPr>
                <p:cNvPr id="39964" name="Freeform 28"/>
                <p:cNvSpPr>
                  <a:spLocks/>
                </p:cNvSpPr>
                <p:nvPr/>
              </p:nvSpPr>
              <p:spPr bwMode="auto">
                <a:xfrm>
                  <a:off x="2908" y="2947"/>
                  <a:ext cx="216" cy="1558"/>
                </a:xfrm>
                <a:custGeom>
                  <a:avLst/>
                  <a:gdLst/>
                  <a:ahLst/>
                  <a:cxnLst>
                    <a:cxn ang="0">
                      <a:pos x="124" y="42"/>
                    </a:cxn>
                    <a:cxn ang="0">
                      <a:pos x="274" y="119"/>
                    </a:cxn>
                    <a:cxn ang="0">
                      <a:pos x="330" y="183"/>
                    </a:cxn>
                    <a:cxn ang="0">
                      <a:pos x="348" y="277"/>
                    </a:cxn>
                    <a:cxn ang="0">
                      <a:pos x="346" y="398"/>
                    </a:cxn>
                    <a:cxn ang="0">
                      <a:pos x="322" y="600"/>
                    </a:cxn>
                    <a:cxn ang="0">
                      <a:pos x="316" y="720"/>
                    </a:cxn>
                    <a:cxn ang="0">
                      <a:pos x="316" y="728"/>
                    </a:cxn>
                    <a:cxn ang="0">
                      <a:pos x="306" y="436"/>
                    </a:cxn>
                    <a:cxn ang="0">
                      <a:pos x="310" y="313"/>
                    </a:cxn>
                    <a:cxn ang="0">
                      <a:pos x="278" y="254"/>
                    </a:cxn>
                    <a:cxn ang="0">
                      <a:pos x="206" y="341"/>
                    </a:cxn>
                    <a:cxn ang="0">
                      <a:pos x="190" y="446"/>
                    </a:cxn>
                    <a:cxn ang="0">
                      <a:pos x="208" y="771"/>
                    </a:cxn>
                    <a:cxn ang="0">
                      <a:pos x="268" y="887"/>
                    </a:cxn>
                    <a:cxn ang="0">
                      <a:pos x="358" y="963"/>
                    </a:cxn>
                    <a:cxn ang="0">
                      <a:pos x="422" y="1014"/>
                    </a:cxn>
                    <a:cxn ang="0">
                      <a:pos x="432" y="1074"/>
                    </a:cxn>
                    <a:cxn ang="0">
                      <a:pos x="372" y="1163"/>
                    </a:cxn>
                    <a:cxn ang="0">
                      <a:pos x="324" y="1220"/>
                    </a:cxn>
                    <a:cxn ang="0">
                      <a:pos x="332" y="1335"/>
                    </a:cxn>
                    <a:cxn ang="0">
                      <a:pos x="278" y="1419"/>
                    </a:cxn>
                    <a:cxn ang="0">
                      <a:pos x="340" y="1483"/>
                    </a:cxn>
                    <a:cxn ang="0">
                      <a:pos x="276" y="1438"/>
                    </a:cxn>
                    <a:cxn ang="0">
                      <a:pos x="276" y="1474"/>
                    </a:cxn>
                    <a:cxn ang="0">
                      <a:pos x="366" y="1514"/>
                    </a:cxn>
                    <a:cxn ang="0">
                      <a:pos x="312" y="1512"/>
                    </a:cxn>
                    <a:cxn ang="0">
                      <a:pos x="260" y="1474"/>
                    </a:cxn>
                    <a:cxn ang="0">
                      <a:pos x="232" y="1494"/>
                    </a:cxn>
                    <a:cxn ang="0">
                      <a:pos x="162" y="1558"/>
                    </a:cxn>
                    <a:cxn ang="0">
                      <a:pos x="262" y="1419"/>
                    </a:cxn>
                    <a:cxn ang="0">
                      <a:pos x="314" y="1330"/>
                    </a:cxn>
                    <a:cxn ang="0">
                      <a:pos x="302" y="1220"/>
                    </a:cxn>
                    <a:cxn ang="0">
                      <a:pos x="346" y="1164"/>
                    </a:cxn>
                    <a:cxn ang="0">
                      <a:pos x="400" y="1096"/>
                    </a:cxn>
                    <a:cxn ang="0">
                      <a:pos x="400" y="1025"/>
                    </a:cxn>
                    <a:cxn ang="0">
                      <a:pos x="356" y="981"/>
                    </a:cxn>
                    <a:cxn ang="0">
                      <a:pos x="266" y="1083"/>
                    </a:cxn>
                    <a:cxn ang="0">
                      <a:pos x="328" y="1112"/>
                    </a:cxn>
                    <a:cxn ang="0">
                      <a:pos x="308" y="1109"/>
                    </a:cxn>
                    <a:cxn ang="0">
                      <a:pos x="266" y="1104"/>
                    </a:cxn>
                    <a:cxn ang="0">
                      <a:pos x="236" y="1403"/>
                    </a:cxn>
                    <a:cxn ang="0">
                      <a:pos x="206" y="1345"/>
                    </a:cxn>
                    <a:cxn ang="0">
                      <a:pos x="232" y="1191"/>
                    </a:cxn>
                    <a:cxn ang="0">
                      <a:pos x="242" y="946"/>
                    </a:cxn>
                    <a:cxn ang="0">
                      <a:pos x="204" y="831"/>
                    </a:cxn>
                    <a:cxn ang="0">
                      <a:pos x="166" y="606"/>
                    </a:cxn>
                    <a:cxn ang="0">
                      <a:pos x="160" y="374"/>
                    </a:cxn>
                    <a:cxn ang="0">
                      <a:pos x="190" y="303"/>
                    </a:cxn>
                    <a:cxn ang="0">
                      <a:pos x="274" y="219"/>
                    </a:cxn>
                    <a:cxn ang="0">
                      <a:pos x="252" y="153"/>
                    </a:cxn>
                    <a:cxn ang="0">
                      <a:pos x="150" y="8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4" h="1558">
                      <a:moveTo>
                        <a:pt x="0" y="0"/>
                      </a:moveTo>
                      <a:lnTo>
                        <a:pt x="54" y="17"/>
                      </a:lnTo>
                      <a:lnTo>
                        <a:pt x="90" y="30"/>
                      </a:lnTo>
                      <a:lnTo>
                        <a:pt x="124" y="42"/>
                      </a:lnTo>
                      <a:lnTo>
                        <a:pt x="160" y="55"/>
                      </a:lnTo>
                      <a:lnTo>
                        <a:pt x="206" y="75"/>
                      </a:lnTo>
                      <a:lnTo>
                        <a:pt x="244" y="97"/>
                      </a:lnTo>
                      <a:lnTo>
                        <a:pt x="274" y="119"/>
                      </a:lnTo>
                      <a:lnTo>
                        <a:pt x="290" y="130"/>
                      </a:lnTo>
                      <a:lnTo>
                        <a:pt x="306" y="146"/>
                      </a:lnTo>
                      <a:lnTo>
                        <a:pt x="318" y="163"/>
                      </a:lnTo>
                      <a:lnTo>
                        <a:pt x="330" y="183"/>
                      </a:lnTo>
                      <a:lnTo>
                        <a:pt x="336" y="201"/>
                      </a:lnTo>
                      <a:lnTo>
                        <a:pt x="342" y="223"/>
                      </a:lnTo>
                      <a:lnTo>
                        <a:pt x="344" y="246"/>
                      </a:lnTo>
                      <a:lnTo>
                        <a:pt x="348" y="277"/>
                      </a:lnTo>
                      <a:lnTo>
                        <a:pt x="350" y="307"/>
                      </a:lnTo>
                      <a:lnTo>
                        <a:pt x="350" y="338"/>
                      </a:lnTo>
                      <a:lnTo>
                        <a:pt x="350" y="356"/>
                      </a:lnTo>
                      <a:lnTo>
                        <a:pt x="346" y="398"/>
                      </a:lnTo>
                      <a:lnTo>
                        <a:pt x="342" y="439"/>
                      </a:lnTo>
                      <a:lnTo>
                        <a:pt x="336" y="483"/>
                      </a:lnTo>
                      <a:lnTo>
                        <a:pt x="328" y="556"/>
                      </a:lnTo>
                      <a:lnTo>
                        <a:pt x="322" y="600"/>
                      </a:lnTo>
                      <a:lnTo>
                        <a:pt x="318" y="637"/>
                      </a:lnTo>
                      <a:lnTo>
                        <a:pt x="316" y="717"/>
                      </a:lnTo>
                      <a:lnTo>
                        <a:pt x="360" y="737"/>
                      </a:lnTo>
                      <a:lnTo>
                        <a:pt x="316" y="720"/>
                      </a:lnTo>
                      <a:lnTo>
                        <a:pt x="356" y="745"/>
                      </a:lnTo>
                      <a:lnTo>
                        <a:pt x="318" y="724"/>
                      </a:lnTo>
                      <a:lnTo>
                        <a:pt x="338" y="749"/>
                      </a:lnTo>
                      <a:lnTo>
                        <a:pt x="316" y="728"/>
                      </a:lnTo>
                      <a:lnTo>
                        <a:pt x="316" y="765"/>
                      </a:lnTo>
                      <a:lnTo>
                        <a:pt x="292" y="588"/>
                      </a:lnTo>
                      <a:lnTo>
                        <a:pt x="300" y="484"/>
                      </a:lnTo>
                      <a:lnTo>
                        <a:pt x="306" y="436"/>
                      </a:lnTo>
                      <a:lnTo>
                        <a:pt x="310" y="402"/>
                      </a:lnTo>
                      <a:lnTo>
                        <a:pt x="310" y="369"/>
                      </a:lnTo>
                      <a:lnTo>
                        <a:pt x="310" y="339"/>
                      </a:lnTo>
                      <a:lnTo>
                        <a:pt x="310" y="313"/>
                      </a:lnTo>
                      <a:lnTo>
                        <a:pt x="306" y="291"/>
                      </a:lnTo>
                      <a:lnTo>
                        <a:pt x="304" y="268"/>
                      </a:lnTo>
                      <a:lnTo>
                        <a:pt x="298" y="241"/>
                      </a:lnTo>
                      <a:lnTo>
                        <a:pt x="278" y="254"/>
                      </a:lnTo>
                      <a:lnTo>
                        <a:pt x="252" y="280"/>
                      </a:lnTo>
                      <a:lnTo>
                        <a:pt x="234" y="301"/>
                      </a:lnTo>
                      <a:lnTo>
                        <a:pt x="218" y="321"/>
                      </a:lnTo>
                      <a:lnTo>
                        <a:pt x="206" y="341"/>
                      </a:lnTo>
                      <a:lnTo>
                        <a:pt x="198" y="356"/>
                      </a:lnTo>
                      <a:lnTo>
                        <a:pt x="194" y="375"/>
                      </a:lnTo>
                      <a:lnTo>
                        <a:pt x="190" y="393"/>
                      </a:lnTo>
                      <a:lnTo>
                        <a:pt x="190" y="446"/>
                      </a:lnTo>
                      <a:lnTo>
                        <a:pt x="192" y="487"/>
                      </a:lnTo>
                      <a:lnTo>
                        <a:pt x="194" y="579"/>
                      </a:lnTo>
                      <a:lnTo>
                        <a:pt x="200" y="727"/>
                      </a:lnTo>
                      <a:lnTo>
                        <a:pt x="208" y="771"/>
                      </a:lnTo>
                      <a:lnTo>
                        <a:pt x="218" y="797"/>
                      </a:lnTo>
                      <a:lnTo>
                        <a:pt x="232" y="830"/>
                      </a:lnTo>
                      <a:lnTo>
                        <a:pt x="236" y="838"/>
                      </a:lnTo>
                      <a:lnTo>
                        <a:pt x="268" y="887"/>
                      </a:lnTo>
                      <a:lnTo>
                        <a:pt x="282" y="927"/>
                      </a:lnTo>
                      <a:lnTo>
                        <a:pt x="302" y="940"/>
                      </a:lnTo>
                      <a:lnTo>
                        <a:pt x="326" y="950"/>
                      </a:lnTo>
                      <a:lnTo>
                        <a:pt x="358" y="963"/>
                      </a:lnTo>
                      <a:lnTo>
                        <a:pt x="378" y="975"/>
                      </a:lnTo>
                      <a:lnTo>
                        <a:pt x="398" y="987"/>
                      </a:lnTo>
                      <a:lnTo>
                        <a:pt x="412" y="999"/>
                      </a:lnTo>
                      <a:lnTo>
                        <a:pt x="422" y="1014"/>
                      </a:lnTo>
                      <a:lnTo>
                        <a:pt x="428" y="1026"/>
                      </a:lnTo>
                      <a:lnTo>
                        <a:pt x="432" y="1040"/>
                      </a:lnTo>
                      <a:lnTo>
                        <a:pt x="434" y="1059"/>
                      </a:lnTo>
                      <a:lnTo>
                        <a:pt x="432" y="1074"/>
                      </a:lnTo>
                      <a:lnTo>
                        <a:pt x="424" y="1096"/>
                      </a:lnTo>
                      <a:lnTo>
                        <a:pt x="414" y="1115"/>
                      </a:lnTo>
                      <a:lnTo>
                        <a:pt x="396" y="1137"/>
                      </a:lnTo>
                      <a:lnTo>
                        <a:pt x="372" y="1163"/>
                      </a:lnTo>
                      <a:lnTo>
                        <a:pt x="358" y="1178"/>
                      </a:lnTo>
                      <a:lnTo>
                        <a:pt x="344" y="1194"/>
                      </a:lnTo>
                      <a:lnTo>
                        <a:pt x="330" y="1206"/>
                      </a:lnTo>
                      <a:lnTo>
                        <a:pt x="324" y="1220"/>
                      </a:lnTo>
                      <a:lnTo>
                        <a:pt x="322" y="1236"/>
                      </a:lnTo>
                      <a:lnTo>
                        <a:pt x="324" y="1253"/>
                      </a:lnTo>
                      <a:lnTo>
                        <a:pt x="330" y="1326"/>
                      </a:lnTo>
                      <a:lnTo>
                        <a:pt x="332" y="1335"/>
                      </a:lnTo>
                      <a:lnTo>
                        <a:pt x="326" y="1346"/>
                      </a:lnTo>
                      <a:lnTo>
                        <a:pt x="320" y="1355"/>
                      </a:lnTo>
                      <a:lnTo>
                        <a:pt x="280" y="1414"/>
                      </a:lnTo>
                      <a:lnTo>
                        <a:pt x="278" y="1419"/>
                      </a:lnTo>
                      <a:lnTo>
                        <a:pt x="284" y="1433"/>
                      </a:lnTo>
                      <a:lnTo>
                        <a:pt x="292" y="1445"/>
                      </a:lnTo>
                      <a:lnTo>
                        <a:pt x="302" y="1454"/>
                      </a:lnTo>
                      <a:lnTo>
                        <a:pt x="340" y="1483"/>
                      </a:lnTo>
                      <a:lnTo>
                        <a:pt x="314" y="1469"/>
                      </a:lnTo>
                      <a:lnTo>
                        <a:pt x="296" y="1457"/>
                      </a:lnTo>
                      <a:lnTo>
                        <a:pt x="284" y="1448"/>
                      </a:lnTo>
                      <a:lnTo>
                        <a:pt x="276" y="1438"/>
                      </a:lnTo>
                      <a:lnTo>
                        <a:pt x="272" y="1428"/>
                      </a:lnTo>
                      <a:lnTo>
                        <a:pt x="258" y="1451"/>
                      </a:lnTo>
                      <a:lnTo>
                        <a:pt x="262" y="1461"/>
                      </a:lnTo>
                      <a:lnTo>
                        <a:pt x="276" y="1474"/>
                      </a:lnTo>
                      <a:lnTo>
                        <a:pt x="286" y="1481"/>
                      </a:lnTo>
                      <a:lnTo>
                        <a:pt x="298" y="1488"/>
                      </a:lnTo>
                      <a:lnTo>
                        <a:pt x="316" y="1496"/>
                      </a:lnTo>
                      <a:lnTo>
                        <a:pt x="366" y="1514"/>
                      </a:lnTo>
                      <a:lnTo>
                        <a:pt x="324" y="1501"/>
                      </a:lnTo>
                      <a:lnTo>
                        <a:pt x="318" y="1506"/>
                      </a:lnTo>
                      <a:lnTo>
                        <a:pt x="320" y="1529"/>
                      </a:lnTo>
                      <a:lnTo>
                        <a:pt x="312" y="1512"/>
                      </a:lnTo>
                      <a:lnTo>
                        <a:pt x="316" y="1500"/>
                      </a:lnTo>
                      <a:lnTo>
                        <a:pt x="294" y="1493"/>
                      </a:lnTo>
                      <a:lnTo>
                        <a:pt x="272" y="1482"/>
                      </a:lnTo>
                      <a:lnTo>
                        <a:pt x="260" y="1474"/>
                      </a:lnTo>
                      <a:lnTo>
                        <a:pt x="248" y="1461"/>
                      </a:lnTo>
                      <a:lnTo>
                        <a:pt x="238" y="1470"/>
                      </a:lnTo>
                      <a:lnTo>
                        <a:pt x="224" y="1486"/>
                      </a:lnTo>
                      <a:lnTo>
                        <a:pt x="232" y="1494"/>
                      </a:lnTo>
                      <a:lnTo>
                        <a:pt x="256" y="1505"/>
                      </a:lnTo>
                      <a:lnTo>
                        <a:pt x="236" y="1500"/>
                      </a:lnTo>
                      <a:lnTo>
                        <a:pt x="220" y="1493"/>
                      </a:lnTo>
                      <a:lnTo>
                        <a:pt x="162" y="1558"/>
                      </a:lnTo>
                      <a:lnTo>
                        <a:pt x="228" y="1466"/>
                      </a:lnTo>
                      <a:lnTo>
                        <a:pt x="250" y="1440"/>
                      </a:lnTo>
                      <a:lnTo>
                        <a:pt x="258" y="1430"/>
                      </a:lnTo>
                      <a:lnTo>
                        <a:pt x="262" y="1419"/>
                      </a:lnTo>
                      <a:lnTo>
                        <a:pt x="274" y="1400"/>
                      </a:lnTo>
                      <a:lnTo>
                        <a:pt x="302" y="1356"/>
                      </a:lnTo>
                      <a:lnTo>
                        <a:pt x="310" y="1341"/>
                      </a:lnTo>
                      <a:lnTo>
                        <a:pt x="314" y="1330"/>
                      </a:lnTo>
                      <a:lnTo>
                        <a:pt x="314" y="1320"/>
                      </a:lnTo>
                      <a:lnTo>
                        <a:pt x="302" y="1250"/>
                      </a:lnTo>
                      <a:lnTo>
                        <a:pt x="298" y="1235"/>
                      </a:lnTo>
                      <a:lnTo>
                        <a:pt x="302" y="1220"/>
                      </a:lnTo>
                      <a:lnTo>
                        <a:pt x="306" y="1206"/>
                      </a:lnTo>
                      <a:lnTo>
                        <a:pt x="316" y="1195"/>
                      </a:lnTo>
                      <a:lnTo>
                        <a:pt x="332" y="1178"/>
                      </a:lnTo>
                      <a:lnTo>
                        <a:pt x="346" y="1164"/>
                      </a:lnTo>
                      <a:lnTo>
                        <a:pt x="362" y="1148"/>
                      </a:lnTo>
                      <a:lnTo>
                        <a:pt x="378" y="1128"/>
                      </a:lnTo>
                      <a:lnTo>
                        <a:pt x="392" y="1112"/>
                      </a:lnTo>
                      <a:lnTo>
                        <a:pt x="400" y="1096"/>
                      </a:lnTo>
                      <a:lnTo>
                        <a:pt x="408" y="1073"/>
                      </a:lnTo>
                      <a:lnTo>
                        <a:pt x="408" y="1056"/>
                      </a:lnTo>
                      <a:lnTo>
                        <a:pt x="406" y="1040"/>
                      </a:lnTo>
                      <a:lnTo>
                        <a:pt x="400" y="1025"/>
                      </a:lnTo>
                      <a:lnTo>
                        <a:pt x="394" y="1012"/>
                      </a:lnTo>
                      <a:lnTo>
                        <a:pt x="384" y="1001"/>
                      </a:lnTo>
                      <a:lnTo>
                        <a:pt x="370" y="990"/>
                      </a:lnTo>
                      <a:lnTo>
                        <a:pt x="356" y="981"/>
                      </a:lnTo>
                      <a:lnTo>
                        <a:pt x="332" y="971"/>
                      </a:lnTo>
                      <a:lnTo>
                        <a:pt x="306" y="960"/>
                      </a:lnTo>
                      <a:lnTo>
                        <a:pt x="276" y="946"/>
                      </a:lnTo>
                      <a:lnTo>
                        <a:pt x="266" y="1083"/>
                      </a:lnTo>
                      <a:lnTo>
                        <a:pt x="286" y="1089"/>
                      </a:lnTo>
                      <a:lnTo>
                        <a:pt x="302" y="1095"/>
                      </a:lnTo>
                      <a:lnTo>
                        <a:pt x="316" y="1103"/>
                      </a:lnTo>
                      <a:lnTo>
                        <a:pt x="328" y="1112"/>
                      </a:lnTo>
                      <a:lnTo>
                        <a:pt x="338" y="1124"/>
                      </a:lnTo>
                      <a:lnTo>
                        <a:pt x="348" y="1143"/>
                      </a:lnTo>
                      <a:lnTo>
                        <a:pt x="326" y="1122"/>
                      </a:lnTo>
                      <a:lnTo>
                        <a:pt x="308" y="1109"/>
                      </a:lnTo>
                      <a:lnTo>
                        <a:pt x="290" y="1100"/>
                      </a:lnTo>
                      <a:lnTo>
                        <a:pt x="274" y="1095"/>
                      </a:lnTo>
                      <a:lnTo>
                        <a:pt x="262" y="1093"/>
                      </a:lnTo>
                      <a:lnTo>
                        <a:pt x="266" y="1104"/>
                      </a:lnTo>
                      <a:lnTo>
                        <a:pt x="244" y="1319"/>
                      </a:lnTo>
                      <a:lnTo>
                        <a:pt x="244" y="1337"/>
                      </a:lnTo>
                      <a:lnTo>
                        <a:pt x="242" y="1361"/>
                      </a:lnTo>
                      <a:lnTo>
                        <a:pt x="236" y="1403"/>
                      </a:lnTo>
                      <a:lnTo>
                        <a:pt x="224" y="1445"/>
                      </a:lnTo>
                      <a:lnTo>
                        <a:pt x="230" y="1362"/>
                      </a:lnTo>
                      <a:lnTo>
                        <a:pt x="224" y="1344"/>
                      </a:lnTo>
                      <a:lnTo>
                        <a:pt x="206" y="1345"/>
                      </a:lnTo>
                      <a:lnTo>
                        <a:pt x="228" y="1340"/>
                      </a:lnTo>
                      <a:lnTo>
                        <a:pt x="228" y="1317"/>
                      </a:lnTo>
                      <a:lnTo>
                        <a:pt x="236" y="1202"/>
                      </a:lnTo>
                      <a:lnTo>
                        <a:pt x="232" y="1191"/>
                      </a:lnTo>
                      <a:lnTo>
                        <a:pt x="198" y="1191"/>
                      </a:lnTo>
                      <a:lnTo>
                        <a:pt x="236" y="1187"/>
                      </a:lnTo>
                      <a:lnTo>
                        <a:pt x="244" y="1008"/>
                      </a:lnTo>
                      <a:lnTo>
                        <a:pt x="242" y="946"/>
                      </a:lnTo>
                      <a:lnTo>
                        <a:pt x="246" y="921"/>
                      </a:lnTo>
                      <a:lnTo>
                        <a:pt x="238" y="883"/>
                      </a:lnTo>
                      <a:lnTo>
                        <a:pt x="210" y="840"/>
                      </a:lnTo>
                      <a:lnTo>
                        <a:pt x="204" y="831"/>
                      </a:lnTo>
                      <a:lnTo>
                        <a:pt x="188" y="793"/>
                      </a:lnTo>
                      <a:lnTo>
                        <a:pt x="180" y="768"/>
                      </a:lnTo>
                      <a:lnTo>
                        <a:pt x="172" y="734"/>
                      </a:lnTo>
                      <a:lnTo>
                        <a:pt x="166" y="606"/>
                      </a:lnTo>
                      <a:lnTo>
                        <a:pt x="160" y="489"/>
                      </a:lnTo>
                      <a:lnTo>
                        <a:pt x="160" y="454"/>
                      </a:lnTo>
                      <a:lnTo>
                        <a:pt x="158" y="395"/>
                      </a:lnTo>
                      <a:lnTo>
                        <a:pt x="160" y="374"/>
                      </a:lnTo>
                      <a:lnTo>
                        <a:pt x="164" y="354"/>
                      </a:lnTo>
                      <a:lnTo>
                        <a:pt x="172" y="334"/>
                      </a:lnTo>
                      <a:lnTo>
                        <a:pt x="180" y="319"/>
                      </a:lnTo>
                      <a:lnTo>
                        <a:pt x="190" y="303"/>
                      </a:lnTo>
                      <a:lnTo>
                        <a:pt x="208" y="281"/>
                      </a:lnTo>
                      <a:lnTo>
                        <a:pt x="232" y="256"/>
                      </a:lnTo>
                      <a:lnTo>
                        <a:pt x="254" y="236"/>
                      </a:lnTo>
                      <a:lnTo>
                        <a:pt x="274" y="219"/>
                      </a:lnTo>
                      <a:lnTo>
                        <a:pt x="280" y="201"/>
                      </a:lnTo>
                      <a:lnTo>
                        <a:pt x="278" y="187"/>
                      </a:lnTo>
                      <a:lnTo>
                        <a:pt x="268" y="173"/>
                      </a:lnTo>
                      <a:lnTo>
                        <a:pt x="252" y="153"/>
                      </a:lnTo>
                      <a:lnTo>
                        <a:pt x="236" y="139"/>
                      </a:lnTo>
                      <a:lnTo>
                        <a:pt x="220" y="127"/>
                      </a:lnTo>
                      <a:lnTo>
                        <a:pt x="188" y="106"/>
                      </a:lnTo>
                      <a:lnTo>
                        <a:pt x="150" y="87"/>
                      </a:lnTo>
                      <a:lnTo>
                        <a:pt x="102" y="69"/>
                      </a:lnTo>
                      <a:lnTo>
                        <a:pt x="60" y="54"/>
                      </a:lnTo>
                      <a:lnTo>
                        <a:pt x="6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39965" name="Freeform 29"/>
                <p:cNvSpPr>
                  <a:spLocks/>
                </p:cNvSpPr>
                <p:nvPr/>
              </p:nvSpPr>
              <p:spPr bwMode="auto">
                <a:xfrm>
                  <a:off x="3072" y="3242"/>
                  <a:ext cx="92" cy="435"/>
                </a:xfrm>
                <a:custGeom>
                  <a:avLst/>
                  <a:gdLst/>
                  <a:ahLst/>
                  <a:cxnLst>
                    <a:cxn ang="0">
                      <a:pos x="42" y="13"/>
                    </a:cxn>
                    <a:cxn ang="0">
                      <a:pos x="80" y="30"/>
                    </a:cxn>
                    <a:cxn ang="0">
                      <a:pos x="112" y="54"/>
                    </a:cxn>
                    <a:cxn ang="0">
                      <a:pos x="136" y="81"/>
                    </a:cxn>
                    <a:cxn ang="0">
                      <a:pos x="162" y="102"/>
                    </a:cxn>
                    <a:cxn ang="0">
                      <a:pos x="178" y="125"/>
                    </a:cxn>
                    <a:cxn ang="0">
                      <a:pos x="184" y="153"/>
                    </a:cxn>
                    <a:cxn ang="0">
                      <a:pos x="172" y="202"/>
                    </a:cxn>
                    <a:cxn ang="0">
                      <a:pos x="174" y="153"/>
                    </a:cxn>
                    <a:cxn ang="0">
                      <a:pos x="166" y="125"/>
                    </a:cxn>
                    <a:cxn ang="0">
                      <a:pos x="142" y="101"/>
                    </a:cxn>
                    <a:cxn ang="0">
                      <a:pos x="142" y="122"/>
                    </a:cxn>
                    <a:cxn ang="0">
                      <a:pos x="150" y="157"/>
                    </a:cxn>
                    <a:cxn ang="0">
                      <a:pos x="146" y="224"/>
                    </a:cxn>
                    <a:cxn ang="0">
                      <a:pos x="144" y="269"/>
                    </a:cxn>
                    <a:cxn ang="0">
                      <a:pos x="140" y="297"/>
                    </a:cxn>
                    <a:cxn ang="0">
                      <a:pos x="126" y="372"/>
                    </a:cxn>
                    <a:cxn ang="0">
                      <a:pos x="118" y="314"/>
                    </a:cxn>
                    <a:cxn ang="0">
                      <a:pos x="126" y="287"/>
                    </a:cxn>
                    <a:cxn ang="0">
                      <a:pos x="102" y="302"/>
                    </a:cxn>
                    <a:cxn ang="0">
                      <a:pos x="70" y="345"/>
                    </a:cxn>
                    <a:cxn ang="0">
                      <a:pos x="62" y="383"/>
                    </a:cxn>
                    <a:cxn ang="0">
                      <a:pos x="48" y="435"/>
                    </a:cxn>
                    <a:cxn ang="0">
                      <a:pos x="54" y="371"/>
                    </a:cxn>
                    <a:cxn ang="0">
                      <a:pos x="56" y="344"/>
                    </a:cxn>
                    <a:cxn ang="0">
                      <a:pos x="66" y="325"/>
                    </a:cxn>
                    <a:cxn ang="0">
                      <a:pos x="86" y="299"/>
                    </a:cxn>
                    <a:cxn ang="0">
                      <a:pos x="116" y="261"/>
                    </a:cxn>
                    <a:cxn ang="0">
                      <a:pos x="124" y="222"/>
                    </a:cxn>
                    <a:cxn ang="0">
                      <a:pos x="126" y="162"/>
                    </a:cxn>
                    <a:cxn ang="0">
                      <a:pos x="116" y="112"/>
                    </a:cxn>
                    <a:cxn ang="0">
                      <a:pos x="92" y="71"/>
                    </a:cxn>
                    <a:cxn ang="0">
                      <a:pos x="56" y="4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184" h="435">
                      <a:moveTo>
                        <a:pt x="4" y="0"/>
                      </a:moveTo>
                      <a:lnTo>
                        <a:pt x="42" y="13"/>
                      </a:lnTo>
                      <a:lnTo>
                        <a:pt x="62" y="22"/>
                      </a:lnTo>
                      <a:lnTo>
                        <a:pt x="80" y="30"/>
                      </a:lnTo>
                      <a:lnTo>
                        <a:pt x="96" y="41"/>
                      </a:lnTo>
                      <a:lnTo>
                        <a:pt x="112" y="54"/>
                      </a:lnTo>
                      <a:lnTo>
                        <a:pt x="124" y="68"/>
                      </a:lnTo>
                      <a:lnTo>
                        <a:pt x="136" y="81"/>
                      </a:lnTo>
                      <a:lnTo>
                        <a:pt x="150" y="93"/>
                      </a:lnTo>
                      <a:lnTo>
                        <a:pt x="162" y="102"/>
                      </a:lnTo>
                      <a:lnTo>
                        <a:pt x="172" y="113"/>
                      </a:lnTo>
                      <a:lnTo>
                        <a:pt x="178" y="125"/>
                      </a:lnTo>
                      <a:lnTo>
                        <a:pt x="182" y="139"/>
                      </a:lnTo>
                      <a:lnTo>
                        <a:pt x="184" y="153"/>
                      </a:lnTo>
                      <a:lnTo>
                        <a:pt x="182" y="167"/>
                      </a:lnTo>
                      <a:lnTo>
                        <a:pt x="172" y="202"/>
                      </a:lnTo>
                      <a:lnTo>
                        <a:pt x="174" y="166"/>
                      </a:lnTo>
                      <a:lnTo>
                        <a:pt x="174" y="153"/>
                      </a:lnTo>
                      <a:lnTo>
                        <a:pt x="170" y="137"/>
                      </a:lnTo>
                      <a:lnTo>
                        <a:pt x="166" y="125"/>
                      </a:lnTo>
                      <a:lnTo>
                        <a:pt x="156" y="111"/>
                      </a:lnTo>
                      <a:lnTo>
                        <a:pt x="142" y="101"/>
                      </a:lnTo>
                      <a:lnTo>
                        <a:pt x="132" y="95"/>
                      </a:lnTo>
                      <a:lnTo>
                        <a:pt x="142" y="122"/>
                      </a:lnTo>
                      <a:lnTo>
                        <a:pt x="144" y="135"/>
                      </a:lnTo>
                      <a:lnTo>
                        <a:pt x="150" y="157"/>
                      </a:lnTo>
                      <a:lnTo>
                        <a:pt x="148" y="192"/>
                      </a:lnTo>
                      <a:lnTo>
                        <a:pt x="146" y="224"/>
                      </a:lnTo>
                      <a:lnTo>
                        <a:pt x="144" y="250"/>
                      </a:lnTo>
                      <a:lnTo>
                        <a:pt x="144" y="269"/>
                      </a:lnTo>
                      <a:lnTo>
                        <a:pt x="142" y="283"/>
                      </a:lnTo>
                      <a:lnTo>
                        <a:pt x="140" y="297"/>
                      </a:lnTo>
                      <a:lnTo>
                        <a:pt x="132" y="312"/>
                      </a:lnTo>
                      <a:lnTo>
                        <a:pt x="126" y="372"/>
                      </a:lnTo>
                      <a:lnTo>
                        <a:pt x="118" y="335"/>
                      </a:lnTo>
                      <a:lnTo>
                        <a:pt x="118" y="314"/>
                      </a:lnTo>
                      <a:lnTo>
                        <a:pt x="122" y="301"/>
                      </a:lnTo>
                      <a:lnTo>
                        <a:pt x="126" y="287"/>
                      </a:lnTo>
                      <a:lnTo>
                        <a:pt x="126" y="272"/>
                      </a:lnTo>
                      <a:lnTo>
                        <a:pt x="102" y="302"/>
                      </a:lnTo>
                      <a:lnTo>
                        <a:pt x="78" y="330"/>
                      </a:lnTo>
                      <a:lnTo>
                        <a:pt x="70" y="345"/>
                      </a:lnTo>
                      <a:lnTo>
                        <a:pt x="64" y="364"/>
                      </a:lnTo>
                      <a:lnTo>
                        <a:pt x="62" y="383"/>
                      </a:lnTo>
                      <a:lnTo>
                        <a:pt x="60" y="399"/>
                      </a:lnTo>
                      <a:lnTo>
                        <a:pt x="48" y="435"/>
                      </a:lnTo>
                      <a:lnTo>
                        <a:pt x="54" y="389"/>
                      </a:lnTo>
                      <a:lnTo>
                        <a:pt x="54" y="371"/>
                      </a:lnTo>
                      <a:lnTo>
                        <a:pt x="54" y="357"/>
                      </a:lnTo>
                      <a:lnTo>
                        <a:pt x="56" y="344"/>
                      </a:lnTo>
                      <a:lnTo>
                        <a:pt x="62" y="334"/>
                      </a:lnTo>
                      <a:lnTo>
                        <a:pt x="66" y="325"/>
                      </a:lnTo>
                      <a:lnTo>
                        <a:pt x="74" y="315"/>
                      </a:lnTo>
                      <a:lnTo>
                        <a:pt x="86" y="299"/>
                      </a:lnTo>
                      <a:lnTo>
                        <a:pt x="108" y="274"/>
                      </a:lnTo>
                      <a:lnTo>
                        <a:pt x="116" y="261"/>
                      </a:lnTo>
                      <a:lnTo>
                        <a:pt x="120" y="251"/>
                      </a:lnTo>
                      <a:lnTo>
                        <a:pt x="124" y="222"/>
                      </a:lnTo>
                      <a:lnTo>
                        <a:pt x="126" y="185"/>
                      </a:lnTo>
                      <a:lnTo>
                        <a:pt x="126" y="162"/>
                      </a:lnTo>
                      <a:lnTo>
                        <a:pt x="122" y="135"/>
                      </a:lnTo>
                      <a:lnTo>
                        <a:pt x="116" y="112"/>
                      </a:lnTo>
                      <a:lnTo>
                        <a:pt x="104" y="88"/>
                      </a:lnTo>
                      <a:lnTo>
                        <a:pt x="92" y="71"/>
                      </a:lnTo>
                      <a:lnTo>
                        <a:pt x="74" y="53"/>
                      </a:lnTo>
                      <a:lnTo>
                        <a:pt x="56" y="42"/>
                      </a:lnTo>
                      <a:lnTo>
                        <a:pt x="32" y="31"/>
                      </a:lnTo>
                      <a:lnTo>
                        <a:pt x="0" y="2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</p:grpSp>
        </p:grpSp>
        <p:sp>
          <p:nvSpPr>
            <p:cNvPr id="39968" name="Freeform 32"/>
            <p:cNvSpPr>
              <a:spLocks/>
            </p:cNvSpPr>
            <p:nvPr/>
          </p:nvSpPr>
          <p:spPr bwMode="auto">
            <a:xfrm>
              <a:off x="2842" y="2242"/>
              <a:ext cx="127" cy="757"/>
            </a:xfrm>
            <a:custGeom>
              <a:avLst/>
              <a:gdLst/>
              <a:ahLst/>
              <a:cxnLst>
                <a:cxn ang="0">
                  <a:pos x="124" y="30"/>
                </a:cxn>
                <a:cxn ang="0">
                  <a:pos x="124" y="223"/>
                </a:cxn>
                <a:cxn ang="0">
                  <a:pos x="114" y="349"/>
                </a:cxn>
                <a:cxn ang="0">
                  <a:pos x="94" y="358"/>
                </a:cxn>
                <a:cxn ang="0">
                  <a:pos x="74" y="360"/>
                </a:cxn>
                <a:cxn ang="0">
                  <a:pos x="62" y="357"/>
                </a:cxn>
                <a:cxn ang="0">
                  <a:pos x="54" y="353"/>
                </a:cxn>
                <a:cxn ang="0">
                  <a:pos x="28" y="338"/>
                </a:cxn>
                <a:cxn ang="0">
                  <a:pos x="0" y="347"/>
                </a:cxn>
                <a:cxn ang="0">
                  <a:pos x="26" y="365"/>
                </a:cxn>
                <a:cxn ang="0">
                  <a:pos x="40" y="371"/>
                </a:cxn>
                <a:cxn ang="0">
                  <a:pos x="56" y="375"/>
                </a:cxn>
                <a:cxn ang="0">
                  <a:pos x="70" y="377"/>
                </a:cxn>
                <a:cxn ang="0">
                  <a:pos x="86" y="378"/>
                </a:cxn>
                <a:cxn ang="0">
                  <a:pos x="100" y="376"/>
                </a:cxn>
                <a:cxn ang="0">
                  <a:pos x="114" y="372"/>
                </a:cxn>
                <a:cxn ang="0">
                  <a:pos x="114" y="384"/>
                </a:cxn>
                <a:cxn ang="0">
                  <a:pos x="28" y="384"/>
                </a:cxn>
                <a:cxn ang="0">
                  <a:pos x="26" y="400"/>
                </a:cxn>
                <a:cxn ang="0">
                  <a:pos x="112" y="400"/>
                </a:cxn>
                <a:cxn ang="0">
                  <a:pos x="112" y="507"/>
                </a:cxn>
                <a:cxn ang="0">
                  <a:pos x="112" y="751"/>
                </a:cxn>
                <a:cxn ang="0">
                  <a:pos x="178" y="757"/>
                </a:cxn>
                <a:cxn ang="0">
                  <a:pos x="178" y="682"/>
                </a:cxn>
                <a:cxn ang="0">
                  <a:pos x="184" y="514"/>
                </a:cxn>
                <a:cxn ang="0">
                  <a:pos x="238" y="553"/>
                </a:cxn>
                <a:cxn ang="0">
                  <a:pos x="256" y="535"/>
                </a:cxn>
                <a:cxn ang="0">
                  <a:pos x="186" y="494"/>
                </a:cxn>
                <a:cxn ang="0">
                  <a:pos x="186" y="401"/>
                </a:cxn>
                <a:cxn ang="0">
                  <a:pos x="224" y="399"/>
                </a:cxn>
                <a:cxn ang="0">
                  <a:pos x="218" y="384"/>
                </a:cxn>
                <a:cxn ang="0">
                  <a:pos x="182" y="383"/>
                </a:cxn>
                <a:cxn ang="0">
                  <a:pos x="184" y="196"/>
                </a:cxn>
                <a:cxn ang="0">
                  <a:pos x="184" y="0"/>
                </a:cxn>
                <a:cxn ang="0">
                  <a:pos x="124" y="30"/>
                </a:cxn>
              </a:cxnLst>
              <a:rect l="0" t="0" r="r" b="b"/>
              <a:pathLst>
                <a:path w="256" h="757">
                  <a:moveTo>
                    <a:pt x="124" y="30"/>
                  </a:moveTo>
                  <a:lnTo>
                    <a:pt x="124" y="223"/>
                  </a:lnTo>
                  <a:lnTo>
                    <a:pt x="114" y="349"/>
                  </a:lnTo>
                  <a:lnTo>
                    <a:pt x="94" y="358"/>
                  </a:lnTo>
                  <a:lnTo>
                    <a:pt x="74" y="360"/>
                  </a:lnTo>
                  <a:lnTo>
                    <a:pt x="62" y="357"/>
                  </a:lnTo>
                  <a:lnTo>
                    <a:pt x="54" y="353"/>
                  </a:lnTo>
                  <a:lnTo>
                    <a:pt x="28" y="338"/>
                  </a:lnTo>
                  <a:lnTo>
                    <a:pt x="0" y="347"/>
                  </a:lnTo>
                  <a:lnTo>
                    <a:pt x="26" y="365"/>
                  </a:lnTo>
                  <a:lnTo>
                    <a:pt x="40" y="371"/>
                  </a:lnTo>
                  <a:lnTo>
                    <a:pt x="56" y="375"/>
                  </a:lnTo>
                  <a:lnTo>
                    <a:pt x="70" y="377"/>
                  </a:lnTo>
                  <a:lnTo>
                    <a:pt x="86" y="378"/>
                  </a:lnTo>
                  <a:lnTo>
                    <a:pt x="100" y="376"/>
                  </a:lnTo>
                  <a:lnTo>
                    <a:pt x="114" y="372"/>
                  </a:lnTo>
                  <a:lnTo>
                    <a:pt x="114" y="384"/>
                  </a:lnTo>
                  <a:lnTo>
                    <a:pt x="28" y="384"/>
                  </a:lnTo>
                  <a:lnTo>
                    <a:pt x="26" y="400"/>
                  </a:lnTo>
                  <a:lnTo>
                    <a:pt x="112" y="400"/>
                  </a:lnTo>
                  <a:lnTo>
                    <a:pt x="112" y="507"/>
                  </a:lnTo>
                  <a:lnTo>
                    <a:pt x="112" y="751"/>
                  </a:lnTo>
                  <a:lnTo>
                    <a:pt x="178" y="757"/>
                  </a:lnTo>
                  <a:lnTo>
                    <a:pt x="178" y="682"/>
                  </a:lnTo>
                  <a:lnTo>
                    <a:pt x="184" y="514"/>
                  </a:lnTo>
                  <a:lnTo>
                    <a:pt x="238" y="553"/>
                  </a:lnTo>
                  <a:lnTo>
                    <a:pt x="256" y="535"/>
                  </a:lnTo>
                  <a:lnTo>
                    <a:pt x="186" y="494"/>
                  </a:lnTo>
                  <a:lnTo>
                    <a:pt x="186" y="401"/>
                  </a:lnTo>
                  <a:lnTo>
                    <a:pt x="224" y="399"/>
                  </a:lnTo>
                  <a:lnTo>
                    <a:pt x="218" y="384"/>
                  </a:lnTo>
                  <a:lnTo>
                    <a:pt x="182" y="383"/>
                  </a:lnTo>
                  <a:lnTo>
                    <a:pt x="184" y="196"/>
                  </a:lnTo>
                  <a:lnTo>
                    <a:pt x="184" y="0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976" name="Freeform 40"/>
            <p:cNvSpPr>
              <a:spLocks/>
            </p:cNvSpPr>
            <p:nvPr/>
          </p:nvSpPr>
          <p:spPr bwMode="auto">
            <a:xfrm>
              <a:off x="2738" y="1539"/>
              <a:ext cx="342" cy="466"/>
            </a:xfrm>
            <a:custGeom>
              <a:avLst/>
              <a:gdLst/>
              <a:ahLst/>
              <a:cxnLst>
                <a:cxn ang="0">
                  <a:pos x="412" y="2"/>
                </a:cxn>
                <a:cxn ang="0">
                  <a:pos x="492" y="13"/>
                </a:cxn>
                <a:cxn ang="0">
                  <a:pos x="562" y="35"/>
                </a:cxn>
                <a:cxn ang="0">
                  <a:pos x="610" y="62"/>
                </a:cxn>
                <a:cxn ang="0">
                  <a:pos x="640" y="94"/>
                </a:cxn>
                <a:cxn ang="0">
                  <a:pos x="648" y="123"/>
                </a:cxn>
                <a:cxn ang="0">
                  <a:pos x="650" y="201"/>
                </a:cxn>
                <a:cxn ang="0">
                  <a:pos x="672" y="195"/>
                </a:cxn>
                <a:cxn ang="0">
                  <a:pos x="686" y="209"/>
                </a:cxn>
                <a:cxn ang="0">
                  <a:pos x="672" y="231"/>
                </a:cxn>
                <a:cxn ang="0">
                  <a:pos x="646" y="254"/>
                </a:cxn>
                <a:cxn ang="0">
                  <a:pos x="644" y="291"/>
                </a:cxn>
                <a:cxn ang="0">
                  <a:pos x="632" y="307"/>
                </a:cxn>
                <a:cxn ang="0">
                  <a:pos x="604" y="316"/>
                </a:cxn>
                <a:cxn ang="0">
                  <a:pos x="594" y="358"/>
                </a:cxn>
                <a:cxn ang="0">
                  <a:pos x="568" y="395"/>
                </a:cxn>
                <a:cxn ang="0">
                  <a:pos x="502" y="427"/>
                </a:cxn>
                <a:cxn ang="0">
                  <a:pos x="436" y="451"/>
                </a:cxn>
                <a:cxn ang="0">
                  <a:pos x="380" y="465"/>
                </a:cxn>
                <a:cxn ang="0">
                  <a:pos x="310" y="464"/>
                </a:cxn>
                <a:cxn ang="0">
                  <a:pos x="248" y="451"/>
                </a:cxn>
                <a:cxn ang="0">
                  <a:pos x="222" y="440"/>
                </a:cxn>
                <a:cxn ang="0">
                  <a:pos x="178" y="424"/>
                </a:cxn>
                <a:cxn ang="0">
                  <a:pos x="134" y="402"/>
                </a:cxn>
                <a:cxn ang="0">
                  <a:pos x="98" y="362"/>
                </a:cxn>
                <a:cxn ang="0">
                  <a:pos x="84" y="314"/>
                </a:cxn>
                <a:cxn ang="0">
                  <a:pos x="58" y="310"/>
                </a:cxn>
                <a:cxn ang="0">
                  <a:pos x="48" y="301"/>
                </a:cxn>
                <a:cxn ang="0">
                  <a:pos x="38" y="257"/>
                </a:cxn>
                <a:cxn ang="0">
                  <a:pos x="18" y="236"/>
                </a:cxn>
                <a:cxn ang="0">
                  <a:pos x="0" y="212"/>
                </a:cxn>
                <a:cxn ang="0">
                  <a:pos x="8" y="198"/>
                </a:cxn>
                <a:cxn ang="0">
                  <a:pos x="38" y="201"/>
                </a:cxn>
                <a:cxn ang="0">
                  <a:pos x="42" y="124"/>
                </a:cxn>
                <a:cxn ang="0">
                  <a:pos x="52" y="93"/>
                </a:cxn>
                <a:cxn ang="0">
                  <a:pos x="88" y="57"/>
                </a:cxn>
                <a:cxn ang="0">
                  <a:pos x="140" y="31"/>
                </a:cxn>
                <a:cxn ang="0">
                  <a:pos x="230" y="9"/>
                </a:cxn>
                <a:cxn ang="0">
                  <a:pos x="318" y="1"/>
                </a:cxn>
              </a:cxnLst>
              <a:rect l="0" t="0" r="r" b="b"/>
              <a:pathLst>
                <a:path w="686" h="466">
                  <a:moveTo>
                    <a:pt x="358" y="0"/>
                  </a:moveTo>
                  <a:lnTo>
                    <a:pt x="412" y="2"/>
                  </a:lnTo>
                  <a:lnTo>
                    <a:pt x="456" y="6"/>
                  </a:lnTo>
                  <a:lnTo>
                    <a:pt x="492" y="13"/>
                  </a:lnTo>
                  <a:lnTo>
                    <a:pt x="526" y="22"/>
                  </a:lnTo>
                  <a:lnTo>
                    <a:pt x="562" y="35"/>
                  </a:lnTo>
                  <a:lnTo>
                    <a:pt x="588" y="47"/>
                  </a:lnTo>
                  <a:lnTo>
                    <a:pt x="610" y="62"/>
                  </a:lnTo>
                  <a:lnTo>
                    <a:pt x="626" y="76"/>
                  </a:lnTo>
                  <a:lnTo>
                    <a:pt x="640" y="94"/>
                  </a:lnTo>
                  <a:lnTo>
                    <a:pt x="646" y="107"/>
                  </a:lnTo>
                  <a:lnTo>
                    <a:pt x="648" y="123"/>
                  </a:lnTo>
                  <a:lnTo>
                    <a:pt x="650" y="141"/>
                  </a:lnTo>
                  <a:lnTo>
                    <a:pt x="650" y="201"/>
                  </a:lnTo>
                  <a:lnTo>
                    <a:pt x="658" y="195"/>
                  </a:lnTo>
                  <a:lnTo>
                    <a:pt x="672" y="195"/>
                  </a:lnTo>
                  <a:lnTo>
                    <a:pt x="680" y="198"/>
                  </a:lnTo>
                  <a:lnTo>
                    <a:pt x="686" y="209"/>
                  </a:lnTo>
                  <a:lnTo>
                    <a:pt x="682" y="222"/>
                  </a:lnTo>
                  <a:lnTo>
                    <a:pt x="672" y="231"/>
                  </a:lnTo>
                  <a:lnTo>
                    <a:pt x="654" y="246"/>
                  </a:lnTo>
                  <a:lnTo>
                    <a:pt x="646" y="254"/>
                  </a:lnTo>
                  <a:lnTo>
                    <a:pt x="644" y="265"/>
                  </a:lnTo>
                  <a:lnTo>
                    <a:pt x="644" y="291"/>
                  </a:lnTo>
                  <a:lnTo>
                    <a:pt x="640" y="301"/>
                  </a:lnTo>
                  <a:lnTo>
                    <a:pt x="632" y="307"/>
                  </a:lnTo>
                  <a:lnTo>
                    <a:pt x="622" y="312"/>
                  </a:lnTo>
                  <a:lnTo>
                    <a:pt x="604" y="316"/>
                  </a:lnTo>
                  <a:lnTo>
                    <a:pt x="602" y="335"/>
                  </a:lnTo>
                  <a:lnTo>
                    <a:pt x="594" y="358"/>
                  </a:lnTo>
                  <a:lnTo>
                    <a:pt x="582" y="378"/>
                  </a:lnTo>
                  <a:lnTo>
                    <a:pt x="568" y="395"/>
                  </a:lnTo>
                  <a:lnTo>
                    <a:pt x="544" y="410"/>
                  </a:lnTo>
                  <a:lnTo>
                    <a:pt x="502" y="427"/>
                  </a:lnTo>
                  <a:lnTo>
                    <a:pt x="476" y="437"/>
                  </a:lnTo>
                  <a:lnTo>
                    <a:pt x="436" y="451"/>
                  </a:lnTo>
                  <a:lnTo>
                    <a:pt x="400" y="461"/>
                  </a:lnTo>
                  <a:lnTo>
                    <a:pt x="380" y="465"/>
                  </a:lnTo>
                  <a:lnTo>
                    <a:pt x="348" y="466"/>
                  </a:lnTo>
                  <a:lnTo>
                    <a:pt x="310" y="464"/>
                  </a:lnTo>
                  <a:lnTo>
                    <a:pt x="278" y="459"/>
                  </a:lnTo>
                  <a:lnTo>
                    <a:pt x="248" y="451"/>
                  </a:lnTo>
                  <a:lnTo>
                    <a:pt x="234" y="445"/>
                  </a:lnTo>
                  <a:lnTo>
                    <a:pt x="222" y="440"/>
                  </a:lnTo>
                  <a:lnTo>
                    <a:pt x="200" y="432"/>
                  </a:lnTo>
                  <a:lnTo>
                    <a:pt x="178" y="424"/>
                  </a:lnTo>
                  <a:lnTo>
                    <a:pt x="152" y="414"/>
                  </a:lnTo>
                  <a:lnTo>
                    <a:pt x="134" y="402"/>
                  </a:lnTo>
                  <a:lnTo>
                    <a:pt x="112" y="383"/>
                  </a:lnTo>
                  <a:lnTo>
                    <a:pt x="98" y="362"/>
                  </a:lnTo>
                  <a:lnTo>
                    <a:pt x="88" y="338"/>
                  </a:lnTo>
                  <a:lnTo>
                    <a:pt x="84" y="314"/>
                  </a:lnTo>
                  <a:lnTo>
                    <a:pt x="70" y="313"/>
                  </a:lnTo>
                  <a:lnTo>
                    <a:pt x="58" y="310"/>
                  </a:lnTo>
                  <a:lnTo>
                    <a:pt x="52" y="307"/>
                  </a:lnTo>
                  <a:lnTo>
                    <a:pt x="48" y="301"/>
                  </a:lnTo>
                  <a:lnTo>
                    <a:pt x="44" y="292"/>
                  </a:lnTo>
                  <a:lnTo>
                    <a:pt x="38" y="257"/>
                  </a:lnTo>
                  <a:lnTo>
                    <a:pt x="26" y="247"/>
                  </a:lnTo>
                  <a:lnTo>
                    <a:pt x="18" y="236"/>
                  </a:lnTo>
                  <a:lnTo>
                    <a:pt x="4" y="221"/>
                  </a:lnTo>
                  <a:lnTo>
                    <a:pt x="0" y="212"/>
                  </a:lnTo>
                  <a:lnTo>
                    <a:pt x="2" y="204"/>
                  </a:lnTo>
                  <a:lnTo>
                    <a:pt x="8" y="198"/>
                  </a:lnTo>
                  <a:lnTo>
                    <a:pt x="22" y="197"/>
                  </a:lnTo>
                  <a:lnTo>
                    <a:pt x="38" y="201"/>
                  </a:lnTo>
                  <a:lnTo>
                    <a:pt x="38" y="144"/>
                  </a:lnTo>
                  <a:lnTo>
                    <a:pt x="42" y="124"/>
                  </a:lnTo>
                  <a:lnTo>
                    <a:pt x="46" y="107"/>
                  </a:lnTo>
                  <a:lnTo>
                    <a:pt x="52" y="93"/>
                  </a:lnTo>
                  <a:lnTo>
                    <a:pt x="66" y="75"/>
                  </a:lnTo>
                  <a:lnTo>
                    <a:pt x="88" y="57"/>
                  </a:lnTo>
                  <a:lnTo>
                    <a:pt x="108" y="45"/>
                  </a:lnTo>
                  <a:lnTo>
                    <a:pt x="140" y="31"/>
                  </a:lnTo>
                  <a:lnTo>
                    <a:pt x="186" y="17"/>
                  </a:lnTo>
                  <a:lnTo>
                    <a:pt x="230" y="9"/>
                  </a:lnTo>
                  <a:lnTo>
                    <a:pt x="276" y="4"/>
                  </a:lnTo>
                  <a:lnTo>
                    <a:pt x="318" y="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977" name="Freeform 41"/>
            <p:cNvSpPr>
              <a:spLocks/>
            </p:cNvSpPr>
            <p:nvPr/>
          </p:nvSpPr>
          <p:spPr bwMode="auto">
            <a:xfrm>
              <a:off x="2935" y="1775"/>
              <a:ext cx="72" cy="439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6" y="391"/>
                </a:cxn>
                <a:cxn ang="0">
                  <a:pos x="10" y="355"/>
                </a:cxn>
                <a:cxn ang="0">
                  <a:pos x="22" y="298"/>
                </a:cxn>
                <a:cxn ang="0">
                  <a:pos x="28" y="271"/>
                </a:cxn>
                <a:cxn ang="0">
                  <a:pos x="36" y="247"/>
                </a:cxn>
                <a:cxn ang="0">
                  <a:pos x="52" y="207"/>
                </a:cxn>
                <a:cxn ang="0">
                  <a:pos x="58" y="184"/>
                </a:cxn>
                <a:cxn ang="0">
                  <a:pos x="58" y="165"/>
                </a:cxn>
                <a:cxn ang="0">
                  <a:pos x="60" y="127"/>
                </a:cxn>
                <a:cxn ang="0">
                  <a:pos x="56" y="106"/>
                </a:cxn>
                <a:cxn ang="0">
                  <a:pos x="54" y="86"/>
                </a:cxn>
                <a:cxn ang="0">
                  <a:pos x="48" y="73"/>
                </a:cxn>
                <a:cxn ang="0">
                  <a:pos x="36" y="61"/>
                </a:cxn>
                <a:cxn ang="0">
                  <a:pos x="12" y="36"/>
                </a:cxn>
                <a:cxn ang="0">
                  <a:pos x="0" y="24"/>
                </a:cxn>
                <a:cxn ang="0">
                  <a:pos x="24" y="42"/>
                </a:cxn>
                <a:cxn ang="0">
                  <a:pos x="36" y="54"/>
                </a:cxn>
                <a:cxn ang="0">
                  <a:pos x="48" y="58"/>
                </a:cxn>
                <a:cxn ang="0">
                  <a:pos x="58" y="53"/>
                </a:cxn>
                <a:cxn ang="0">
                  <a:pos x="78" y="32"/>
                </a:cxn>
                <a:cxn ang="0">
                  <a:pos x="90" y="22"/>
                </a:cxn>
                <a:cxn ang="0">
                  <a:pos x="104" y="13"/>
                </a:cxn>
                <a:cxn ang="0">
                  <a:pos x="144" y="0"/>
                </a:cxn>
                <a:cxn ang="0">
                  <a:pos x="106" y="16"/>
                </a:cxn>
                <a:cxn ang="0">
                  <a:pos x="92" y="26"/>
                </a:cxn>
                <a:cxn ang="0">
                  <a:pos x="78" y="42"/>
                </a:cxn>
                <a:cxn ang="0">
                  <a:pos x="72" y="55"/>
                </a:cxn>
                <a:cxn ang="0">
                  <a:pos x="68" y="72"/>
                </a:cxn>
                <a:cxn ang="0">
                  <a:pos x="72" y="88"/>
                </a:cxn>
                <a:cxn ang="0">
                  <a:pos x="74" y="109"/>
                </a:cxn>
                <a:cxn ang="0">
                  <a:pos x="78" y="145"/>
                </a:cxn>
                <a:cxn ang="0">
                  <a:pos x="78" y="168"/>
                </a:cxn>
                <a:cxn ang="0">
                  <a:pos x="78" y="190"/>
                </a:cxn>
                <a:cxn ang="0">
                  <a:pos x="76" y="211"/>
                </a:cxn>
                <a:cxn ang="0">
                  <a:pos x="70" y="244"/>
                </a:cxn>
                <a:cxn ang="0">
                  <a:pos x="60" y="277"/>
                </a:cxn>
                <a:cxn ang="0">
                  <a:pos x="52" y="313"/>
                </a:cxn>
                <a:cxn ang="0">
                  <a:pos x="42" y="355"/>
                </a:cxn>
                <a:cxn ang="0">
                  <a:pos x="40" y="387"/>
                </a:cxn>
                <a:cxn ang="0">
                  <a:pos x="36" y="423"/>
                </a:cxn>
                <a:cxn ang="0">
                  <a:pos x="34" y="439"/>
                </a:cxn>
                <a:cxn ang="0">
                  <a:pos x="0" y="430"/>
                </a:cxn>
              </a:cxnLst>
              <a:rect l="0" t="0" r="r" b="b"/>
              <a:pathLst>
                <a:path w="144" h="439">
                  <a:moveTo>
                    <a:pt x="0" y="430"/>
                  </a:moveTo>
                  <a:lnTo>
                    <a:pt x="6" y="391"/>
                  </a:lnTo>
                  <a:lnTo>
                    <a:pt x="10" y="355"/>
                  </a:lnTo>
                  <a:lnTo>
                    <a:pt x="22" y="298"/>
                  </a:lnTo>
                  <a:lnTo>
                    <a:pt x="28" y="271"/>
                  </a:lnTo>
                  <a:lnTo>
                    <a:pt x="36" y="247"/>
                  </a:lnTo>
                  <a:lnTo>
                    <a:pt x="52" y="207"/>
                  </a:lnTo>
                  <a:lnTo>
                    <a:pt x="58" y="184"/>
                  </a:lnTo>
                  <a:lnTo>
                    <a:pt x="58" y="165"/>
                  </a:lnTo>
                  <a:lnTo>
                    <a:pt x="60" y="127"/>
                  </a:lnTo>
                  <a:lnTo>
                    <a:pt x="56" y="106"/>
                  </a:lnTo>
                  <a:lnTo>
                    <a:pt x="54" y="86"/>
                  </a:lnTo>
                  <a:lnTo>
                    <a:pt x="48" y="73"/>
                  </a:lnTo>
                  <a:lnTo>
                    <a:pt x="36" y="61"/>
                  </a:lnTo>
                  <a:lnTo>
                    <a:pt x="12" y="36"/>
                  </a:lnTo>
                  <a:lnTo>
                    <a:pt x="0" y="24"/>
                  </a:lnTo>
                  <a:lnTo>
                    <a:pt x="24" y="42"/>
                  </a:lnTo>
                  <a:lnTo>
                    <a:pt x="36" y="54"/>
                  </a:lnTo>
                  <a:lnTo>
                    <a:pt x="48" y="58"/>
                  </a:lnTo>
                  <a:lnTo>
                    <a:pt x="58" y="53"/>
                  </a:lnTo>
                  <a:lnTo>
                    <a:pt x="78" y="32"/>
                  </a:lnTo>
                  <a:lnTo>
                    <a:pt x="90" y="22"/>
                  </a:lnTo>
                  <a:lnTo>
                    <a:pt x="104" y="13"/>
                  </a:lnTo>
                  <a:lnTo>
                    <a:pt x="144" y="0"/>
                  </a:lnTo>
                  <a:lnTo>
                    <a:pt x="106" y="16"/>
                  </a:lnTo>
                  <a:lnTo>
                    <a:pt x="92" y="26"/>
                  </a:lnTo>
                  <a:lnTo>
                    <a:pt x="78" y="42"/>
                  </a:lnTo>
                  <a:lnTo>
                    <a:pt x="72" y="55"/>
                  </a:lnTo>
                  <a:lnTo>
                    <a:pt x="68" y="72"/>
                  </a:lnTo>
                  <a:lnTo>
                    <a:pt x="72" y="88"/>
                  </a:lnTo>
                  <a:lnTo>
                    <a:pt x="74" y="109"/>
                  </a:lnTo>
                  <a:lnTo>
                    <a:pt x="78" y="145"/>
                  </a:lnTo>
                  <a:lnTo>
                    <a:pt x="78" y="168"/>
                  </a:lnTo>
                  <a:lnTo>
                    <a:pt x="78" y="190"/>
                  </a:lnTo>
                  <a:lnTo>
                    <a:pt x="76" y="211"/>
                  </a:lnTo>
                  <a:lnTo>
                    <a:pt x="70" y="244"/>
                  </a:lnTo>
                  <a:lnTo>
                    <a:pt x="60" y="277"/>
                  </a:lnTo>
                  <a:lnTo>
                    <a:pt x="52" y="313"/>
                  </a:lnTo>
                  <a:lnTo>
                    <a:pt x="42" y="355"/>
                  </a:lnTo>
                  <a:lnTo>
                    <a:pt x="40" y="387"/>
                  </a:lnTo>
                  <a:lnTo>
                    <a:pt x="36" y="423"/>
                  </a:lnTo>
                  <a:lnTo>
                    <a:pt x="34" y="439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978" name="Freeform 42"/>
            <p:cNvSpPr>
              <a:spLocks/>
            </p:cNvSpPr>
            <p:nvPr/>
          </p:nvSpPr>
          <p:spPr bwMode="auto">
            <a:xfrm>
              <a:off x="2738" y="1541"/>
              <a:ext cx="342" cy="466"/>
            </a:xfrm>
            <a:custGeom>
              <a:avLst/>
              <a:gdLst/>
              <a:ahLst/>
              <a:cxnLst>
                <a:cxn ang="0">
                  <a:pos x="412" y="2"/>
                </a:cxn>
                <a:cxn ang="0">
                  <a:pos x="492" y="13"/>
                </a:cxn>
                <a:cxn ang="0">
                  <a:pos x="562" y="35"/>
                </a:cxn>
                <a:cxn ang="0">
                  <a:pos x="610" y="62"/>
                </a:cxn>
                <a:cxn ang="0">
                  <a:pos x="640" y="94"/>
                </a:cxn>
                <a:cxn ang="0">
                  <a:pos x="648" y="123"/>
                </a:cxn>
                <a:cxn ang="0">
                  <a:pos x="650" y="201"/>
                </a:cxn>
                <a:cxn ang="0">
                  <a:pos x="672" y="195"/>
                </a:cxn>
                <a:cxn ang="0">
                  <a:pos x="686" y="209"/>
                </a:cxn>
                <a:cxn ang="0">
                  <a:pos x="672" y="231"/>
                </a:cxn>
                <a:cxn ang="0">
                  <a:pos x="646" y="254"/>
                </a:cxn>
                <a:cxn ang="0">
                  <a:pos x="644" y="291"/>
                </a:cxn>
                <a:cxn ang="0">
                  <a:pos x="632" y="307"/>
                </a:cxn>
                <a:cxn ang="0">
                  <a:pos x="604" y="316"/>
                </a:cxn>
                <a:cxn ang="0">
                  <a:pos x="594" y="358"/>
                </a:cxn>
                <a:cxn ang="0">
                  <a:pos x="568" y="395"/>
                </a:cxn>
                <a:cxn ang="0">
                  <a:pos x="502" y="427"/>
                </a:cxn>
                <a:cxn ang="0">
                  <a:pos x="436" y="451"/>
                </a:cxn>
                <a:cxn ang="0">
                  <a:pos x="380" y="465"/>
                </a:cxn>
                <a:cxn ang="0">
                  <a:pos x="310" y="464"/>
                </a:cxn>
                <a:cxn ang="0">
                  <a:pos x="248" y="451"/>
                </a:cxn>
                <a:cxn ang="0">
                  <a:pos x="222" y="440"/>
                </a:cxn>
                <a:cxn ang="0">
                  <a:pos x="178" y="424"/>
                </a:cxn>
                <a:cxn ang="0">
                  <a:pos x="134" y="402"/>
                </a:cxn>
                <a:cxn ang="0">
                  <a:pos x="98" y="362"/>
                </a:cxn>
                <a:cxn ang="0">
                  <a:pos x="84" y="314"/>
                </a:cxn>
                <a:cxn ang="0">
                  <a:pos x="58" y="310"/>
                </a:cxn>
                <a:cxn ang="0">
                  <a:pos x="48" y="301"/>
                </a:cxn>
                <a:cxn ang="0">
                  <a:pos x="38" y="257"/>
                </a:cxn>
                <a:cxn ang="0">
                  <a:pos x="18" y="236"/>
                </a:cxn>
                <a:cxn ang="0">
                  <a:pos x="0" y="212"/>
                </a:cxn>
                <a:cxn ang="0">
                  <a:pos x="8" y="198"/>
                </a:cxn>
                <a:cxn ang="0">
                  <a:pos x="38" y="201"/>
                </a:cxn>
                <a:cxn ang="0">
                  <a:pos x="42" y="124"/>
                </a:cxn>
                <a:cxn ang="0">
                  <a:pos x="52" y="93"/>
                </a:cxn>
                <a:cxn ang="0">
                  <a:pos x="88" y="57"/>
                </a:cxn>
                <a:cxn ang="0">
                  <a:pos x="140" y="31"/>
                </a:cxn>
                <a:cxn ang="0">
                  <a:pos x="230" y="9"/>
                </a:cxn>
                <a:cxn ang="0">
                  <a:pos x="318" y="1"/>
                </a:cxn>
              </a:cxnLst>
              <a:rect l="0" t="0" r="r" b="b"/>
              <a:pathLst>
                <a:path w="686" h="466">
                  <a:moveTo>
                    <a:pt x="358" y="0"/>
                  </a:moveTo>
                  <a:lnTo>
                    <a:pt x="412" y="2"/>
                  </a:lnTo>
                  <a:lnTo>
                    <a:pt x="456" y="6"/>
                  </a:lnTo>
                  <a:lnTo>
                    <a:pt x="492" y="13"/>
                  </a:lnTo>
                  <a:lnTo>
                    <a:pt x="526" y="22"/>
                  </a:lnTo>
                  <a:lnTo>
                    <a:pt x="562" y="35"/>
                  </a:lnTo>
                  <a:lnTo>
                    <a:pt x="588" y="47"/>
                  </a:lnTo>
                  <a:lnTo>
                    <a:pt x="610" y="62"/>
                  </a:lnTo>
                  <a:lnTo>
                    <a:pt x="626" y="76"/>
                  </a:lnTo>
                  <a:lnTo>
                    <a:pt x="640" y="94"/>
                  </a:lnTo>
                  <a:lnTo>
                    <a:pt x="646" y="107"/>
                  </a:lnTo>
                  <a:lnTo>
                    <a:pt x="648" y="123"/>
                  </a:lnTo>
                  <a:lnTo>
                    <a:pt x="650" y="141"/>
                  </a:lnTo>
                  <a:lnTo>
                    <a:pt x="650" y="201"/>
                  </a:lnTo>
                  <a:lnTo>
                    <a:pt x="658" y="195"/>
                  </a:lnTo>
                  <a:lnTo>
                    <a:pt x="672" y="195"/>
                  </a:lnTo>
                  <a:lnTo>
                    <a:pt x="680" y="198"/>
                  </a:lnTo>
                  <a:lnTo>
                    <a:pt x="686" y="209"/>
                  </a:lnTo>
                  <a:lnTo>
                    <a:pt x="682" y="222"/>
                  </a:lnTo>
                  <a:lnTo>
                    <a:pt x="672" y="231"/>
                  </a:lnTo>
                  <a:lnTo>
                    <a:pt x="654" y="246"/>
                  </a:lnTo>
                  <a:lnTo>
                    <a:pt x="646" y="254"/>
                  </a:lnTo>
                  <a:lnTo>
                    <a:pt x="644" y="265"/>
                  </a:lnTo>
                  <a:lnTo>
                    <a:pt x="644" y="291"/>
                  </a:lnTo>
                  <a:lnTo>
                    <a:pt x="640" y="301"/>
                  </a:lnTo>
                  <a:lnTo>
                    <a:pt x="632" y="307"/>
                  </a:lnTo>
                  <a:lnTo>
                    <a:pt x="622" y="312"/>
                  </a:lnTo>
                  <a:lnTo>
                    <a:pt x="604" y="316"/>
                  </a:lnTo>
                  <a:lnTo>
                    <a:pt x="602" y="335"/>
                  </a:lnTo>
                  <a:lnTo>
                    <a:pt x="594" y="358"/>
                  </a:lnTo>
                  <a:lnTo>
                    <a:pt x="582" y="378"/>
                  </a:lnTo>
                  <a:lnTo>
                    <a:pt x="568" y="395"/>
                  </a:lnTo>
                  <a:lnTo>
                    <a:pt x="544" y="410"/>
                  </a:lnTo>
                  <a:lnTo>
                    <a:pt x="502" y="427"/>
                  </a:lnTo>
                  <a:lnTo>
                    <a:pt x="476" y="437"/>
                  </a:lnTo>
                  <a:lnTo>
                    <a:pt x="436" y="451"/>
                  </a:lnTo>
                  <a:lnTo>
                    <a:pt x="400" y="461"/>
                  </a:lnTo>
                  <a:lnTo>
                    <a:pt x="380" y="465"/>
                  </a:lnTo>
                  <a:lnTo>
                    <a:pt x="348" y="466"/>
                  </a:lnTo>
                  <a:lnTo>
                    <a:pt x="310" y="464"/>
                  </a:lnTo>
                  <a:lnTo>
                    <a:pt x="278" y="459"/>
                  </a:lnTo>
                  <a:lnTo>
                    <a:pt x="248" y="451"/>
                  </a:lnTo>
                  <a:lnTo>
                    <a:pt x="234" y="445"/>
                  </a:lnTo>
                  <a:lnTo>
                    <a:pt x="222" y="440"/>
                  </a:lnTo>
                  <a:lnTo>
                    <a:pt x="200" y="432"/>
                  </a:lnTo>
                  <a:lnTo>
                    <a:pt x="178" y="424"/>
                  </a:lnTo>
                  <a:lnTo>
                    <a:pt x="152" y="414"/>
                  </a:lnTo>
                  <a:lnTo>
                    <a:pt x="134" y="402"/>
                  </a:lnTo>
                  <a:lnTo>
                    <a:pt x="112" y="383"/>
                  </a:lnTo>
                  <a:lnTo>
                    <a:pt x="98" y="362"/>
                  </a:lnTo>
                  <a:lnTo>
                    <a:pt x="88" y="338"/>
                  </a:lnTo>
                  <a:lnTo>
                    <a:pt x="84" y="314"/>
                  </a:lnTo>
                  <a:lnTo>
                    <a:pt x="70" y="313"/>
                  </a:lnTo>
                  <a:lnTo>
                    <a:pt x="58" y="310"/>
                  </a:lnTo>
                  <a:lnTo>
                    <a:pt x="52" y="307"/>
                  </a:lnTo>
                  <a:lnTo>
                    <a:pt x="48" y="301"/>
                  </a:lnTo>
                  <a:lnTo>
                    <a:pt x="44" y="292"/>
                  </a:lnTo>
                  <a:lnTo>
                    <a:pt x="38" y="257"/>
                  </a:lnTo>
                  <a:lnTo>
                    <a:pt x="26" y="247"/>
                  </a:lnTo>
                  <a:lnTo>
                    <a:pt x="18" y="236"/>
                  </a:lnTo>
                  <a:lnTo>
                    <a:pt x="4" y="221"/>
                  </a:lnTo>
                  <a:lnTo>
                    <a:pt x="0" y="212"/>
                  </a:lnTo>
                  <a:lnTo>
                    <a:pt x="2" y="204"/>
                  </a:lnTo>
                  <a:lnTo>
                    <a:pt x="8" y="198"/>
                  </a:lnTo>
                  <a:lnTo>
                    <a:pt x="22" y="197"/>
                  </a:lnTo>
                  <a:lnTo>
                    <a:pt x="38" y="201"/>
                  </a:lnTo>
                  <a:lnTo>
                    <a:pt x="38" y="144"/>
                  </a:lnTo>
                  <a:lnTo>
                    <a:pt x="42" y="124"/>
                  </a:lnTo>
                  <a:lnTo>
                    <a:pt x="46" y="107"/>
                  </a:lnTo>
                  <a:lnTo>
                    <a:pt x="52" y="93"/>
                  </a:lnTo>
                  <a:lnTo>
                    <a:pt x="66" y="75"/>
                  </a:lnTo>
                  <a:lnTo>
                    <a:pt x="88" y="57"/>
                  </a:lnTo>
                  <a:lnTo>
                    <a:pt x="108" y="45"/>
                  </a:lnTo>
                  <a:lnTo>
                    <a:pt x="140" y="31"/>
                  </a:lnTo>
                  <a:lnTo>
                    <a:pt x="186" y="17"/>
                  </a:lnTo>
                  <a:lnTo>
                    <a:pt x="230" y="9"/>
                  </a:lnTo>
                  <a:lnTo>
                    <a:pt x="276" y="4"/>
                  </a:lnTo>
                  <a:lnTo>
                    <a:pt x="318" y="1"/>
                  </a:lnTo>
                  <a:lnTo>
                    <a:pt x="35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8" name="Group 52"/>
            <p:cNvGrpSpPr>
              <a:grpSpLocks/>
            </p:cNvGrpSpPr>
            <p:nvPr/>
          </p:nvGrpSpPr>
          <p:grpSpPr bwMode="auto">
            <a:xfrm>
              <a:off x="2804" y="1719"/>
              <a:ext cx="220" cy="224"/>
              <a:chOff x="2804" y="1719"/>
              <a:chExt cx="220" cy="224"/>
            </a:xfrm>
          </p:grpSpPr>
          <p:grpSp>
            <p:nvGrpSpPr>
              <p:cNvPr id="9" name="Group 49"/>
              <p:cNvGrpSpPr>
                <a:grpSpLocks/>
              </p:cNvGrpSpPr>
              <p:nvPr/>
            </p:nvGrpSpPr>
            <p:grpSpPr bwMode="auto">
              <a:xfrm>
                <a:off x="2804" y="1719"/>
                <a:ext cx="220" cy="50"/>
                <a:chOff x="2804" y="1719"/>
                <a:chExt cx="220" cy="50"/>
              </a:xfrm>
            </p:grpSpPr>
            <p:grpSp>
              <p:nvGrpSpPr>
                <p:cNvPr id="10" name="Group 45"/>
                <p:cNvGrpSpPr>
                  <a:grpSpLocks/>
                </p:cNvGrpSpPr>
                <p:nvPr/>
              </p:nvGrpSpPr>
              <p:grpSpPr bwMode="auto">
                <a:xfrm>
                  <a:off x="2929" y="1720"/>
                  <a:ext cx="95" cy="49"/>
                  <a:chOff x="2929" y="1720"/>
                  <a:chExt cx="95" cy="49"/>
                </a:xfrm>
              </p:grpSpPr>
              <p:sp>
                <p:nvSpPr>
                  <p:cNvPr id="39979" name="Freeform 43"/>
                  <p:cNvSpPr>
                    <a:spLocks/>
                  </p:cNvSpPr>
                  <p:nvPr/>
                </p:nvSpPr>
                <p:spPr bwMode="auto">
                  <a:xfrm>
                    <a:off x="2929" y="1720"/>
                    <a:ext cx="95" cy="49"/>
                  </a:xfrm>
                  <a:custGeom>
                    <a:avLst/>
                    <a:gdLst/>
                    <a:ahLst/>
                    <a:cxnLst>
                      <a:cxn ang="0">
                        <a:pos x="0" y="49"/>
                      </a:cxn>
                      <a:cxn ang="0">
                        <a:pos x="6" y="36"/>
                      </a:cxn>
                      <a:cxn ang="0">
                        <a:pos x="14" y="25"/>
                      </a:cxn>
                      <a:cxn ang="0">
                        <a:pos x="20" y="16"/>
                      </a:cxn>
                      <a:cxn ang="0">
                        <a:pos x="24" y="10"/>
                      </a:cxn>
                      <a:cxn ang="0">
                        <a:pos x="34" y="5"/>
                      </a:cxn>
                      <a:cxn ang="0">
                        <a:pos x="46" y="2"/>
                      </a:cxn>
                      <a:cxn ang="0">
                        <a:pos x="64" y="0"/>
                      </a:cxn>
                      <a:cxn ang="0">
                        <a:pos x="84" y="0"/>
                      </a:cxn>
                      <a:cxn ang="0">
                        <a:pos x="112" y="2"/>
                      </a:cxn>
                      <a:cxn ang="0">
                        <a:pos x="140" y="5"/>
                      </a:cxn>
                      <a:cxn ang="0">
                        <a:pos x="168" y="9"/>
                      </a:cxn>
                      <a:cxn ang="0">
                        <a:pos x="190" y="15"/>
                      </a:cxn>
                    </a:cxnLst>
                    <a:rect l="0" t="0" r="r" b="b"/>
                    <a:pathLst>
                      <a:path w="190" h="49">
                        <a:moveTo>
                          <a:pt x="0" y="49"/>
                        </a:moveTo>
                        <a:lnTo>
                          <a:pt x="6" y="36"/>
                        </a:lnTo>
                        <a:lnTo>
                          <a:pt x="14" y="25"/>
                        </a:lnTo>
                        <a:lnTo>
                          <a:pt x="20" y="16"/>
                        </a:lnTo>
                        <a:lnTo>
                          <a:pt x="24" y="10"/>
                        </a:lnTo>
                        <a:lnTo>
                          <a:pt x="34" y="5"/>
                        </a:lnTo>
                        <a:lnTo>
                          <a:pt x="46" y="2"/>
                        </a:lnTo>
                        <a:lnTo>
                          <a:pt x="64" y="0"/>
                        </a:lnTo>
                        <a:lnTo>
                          <a:pt x="84" y="0"/>
                        </a:lnTo>
                        <a:lnTo>
                          <a:pt x="112" y="2"/>
                        </a:lnTo>
                        <a:lnTo>
                          <a:pt x="140" y="5"/>
                        </a:lnTo>
                        <a:lnTo>
                          <a:pt x="168" y="9"/>
                        </a:lnTo>
                        <a:lnTo>
                          <a:pt x="190" y="15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CO"/>
                  </a:p>
                </p:txBody>
              </p:sp>
              <p:sp>
                <p:nvSpPr>
                  <p:cNvPr id="39980" name="Freeform 44"/>
                  <p:cNvSpPr>
                    <a:spLocks/>
                  </p:cNvSpPr>
                  <p:nvPr/>
                </p:nvSpPr>
                <p:spPr bwMode="auto">
                  <a:xfrm>
                    <a:off x="2947" y="1739"/>
                    <a:ext cx="66" cy="21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0" y="11"/>
                      </a:cxn>
                      <a:cxn ang="0">
                        <a:pos x="22" y="6"/>
                      </a:cxn>
                      <a:cxn ang="0">
                        <a:pos x="36" y="2"/>
                      </a:cxn>
                      <a:cxn ang="0">
                        <a:pos x="48" y="1"/>
                      </a:cxn>
                      <a:cxn ang="0">
                        <a:pos x="68" y="0"/>
                      </a:cxn>
                      <a:cxn ang="0">
                        <a:pos x="94" y="2"/>
                      </a:cxn>
                      <a:cxn ang="0">
                        <a:pos x="108" y="6"/>
                      </a:cxn>
                      <a:cxn ang="0">
                        <a:pos x="122" y="10"/>
                      </a:cxn>
                      <a:cxn ang="0">
                        <a:pos x="132" y="14"/>
                      </a:cxn>
                      <a:cxn ang="0">
                        <a:pos x="118" y="17"/>
                      </a:cxn>
                      <a:cxn ang="0">
                        <a:pos x="96" y="20"/>
                      </a:cxn>
                      <a:cxn ang="0">
                        <a:pos x="72" y="21"/>
                      </a:cxn>
                      <a:cxn ang="0">
                        <a:pos x="46" y="20"/>
                      </a:cxn>
                      <a:cxn ang="0">
                        <a:pos x="24" y="19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132" h="21">
                        <a:moveTo>
                          <a:pt x="0" y="16"/>
                        </a:moveTo>
                        <a:lnTo>
                          <a:pt x="10" y="11"/>
                        </a:lnTo>
                        <a:lnTo>
                          <a:pt x="22" y="6"/>
                        </a:lnTo>
                        <a:lnTo>
                          <a:pt x="36" y="2"/>
                        </a:lnTo>
                        <a:lnTo>
                          <a:pt x="48" y="1"/>
                        </a:lnTo>
                        <a:lnTo>
                          <a:pt x="68" y="0"/>
                        </a:lnTo>
                        <a:lnTo>
                          <a:pt x="94" y="2"/>
                        </a:lnTo>
                        <a:lnTo>
                          <a:pt x="108" y="6"/>
                        </a:lnTo>
                        <a:lnTo>
                          <a:pt x="122" y="10"/>
                        </a:lnTo>
                        <a:lnTo>
                          <a:pt x="132" y="14"/>
                        </a:lnTo>
                        <a:lnTo>
                          <a:pt x="118" y="17"/>
                        </a:lnTo>
                        <a:lnTo>
                          <a:pt x="96" y="20"/>
                        </a:lnTo>
                        <a:lnTo>
                          <a:pt x="72" y="21"/>
                        </a:lnTo>
                        <a:lnTo>
                          <a:pt x="46" y="20"/>
                        </a:lnTo>
                        <a:lnTo>
                          <a:pt x="24" y="19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CO"/>
                  </a:p>
                </p:txBody>
              </p:sp>
            </p:grpSp>
            <p:grpSp>
              <p:nvGrpSpPr>
                <p:cNvPr id="11" name="Group 48"/>
                <p:cNvGrpSpPr>
                  <a:grpSpLocks/>
                </p:cNvGrpSpPr>
                <p:nvPr/>
              </p:nvGrpSpPr>
              <p:grpSpPr bwMode="auto">
                <a:xfrm>
                  <a:off x="2804" y="1719"/>
                  <a:ext cx="95" cy="49"/>
                  <a:chOff x="2804" y="1719"/>
                  <a:chExt cx="95" cy="49"/>
                </a:xfrm>
              </p:grpSpPr>
              <p:sp>
                <p:nvSpPr>
                  <p:cNvPr id="39982" name="Freeform 46"/>
                  <p:cNvSpPr>
                    <a:spLocks/>
                  </p:cNvSpPr>
                  <p:nvPr/>
                </p:nvSpPr>
                <p:spPr bwMode="auto">
                  <a:xfrm>
                    <a:off x="2804" y="1719"/>
                    <a:ext cx="95" cy="49"/>
                  </a:xfrm>
                  <a:custGeom>
                    <a:avLst/>
                    <a:gdLst/>
                    <a:ahLst/>
                    <a:cxnLst>
                      <a:cxn ang="0">
                        <a:pos x="190" y="49"/>
                      </a:cxn>
                      <a:cxn ang="0">
                        <a:pos x="184" y="36"/>
                      </a:cxn>
                      <a:cxn ang="0">
                        <a:pos x="176" y="25"/>
                      </a:cxn>
                      <a:cxn ang="0">
                        <a:pos x="170" y="16"/>
                      </a:cxn>
                      <a:cxn ang="0">
                        <a:pos x="162" y="8"/>
                      </a:cxn>
                      <a:cxn ang="0">
                        <a:pos x="154" y="4"/>
                      </a:cxn>
                      <a:cxn ang="0">
                        <a:pos x="140" y="0"/>
                      </a:cxn>
                      <a:cxn ang="0">
                        <a:pos x="126" y="0"/>
                      </a:cxn>
                      <a:cxn ang="0">
                        <a:pos x="106" y="0"/>
                      </a:cxn>
                      <a:cxn ang="0">
                        <a:pos x="78" y="2"/>
                      </a:cxn>
                      <a:cxn ang="0">
                        <a:pos x="50" y="5"/>
                      </a:cxn>
                      <a:cxn ang="0">
                        <a:pos x="22" y="9"/>
                      </a:cxn>
                      <a:cxn ang="0">
                        <a:pos x="0" y="15"/>
                      </a:cxn>
                    </a:cxnLst>
                    <a:rect l="0" t="0" r="r" b="b"/>
                    <a:pathLst>
                      <a:path w="190" h="49">
                        <a:moveTo>
                          <a:pt x="190" y="49"/>
                        </a:moveTo>
                        <a:lnTo>
                          <a:pt x="184" y="36"/>
                        </a:lnTo>
                        <a:lnTo>
                          <a:pt x="176" y="25"/>
                        </a:lnTo>
                        <a:lnTo>
                          <a:pt x="170" y="16"/>
                        </a:lnTo>
                        <a:lnTo>
                          <a:pt x="162" y="8"/>
                        </a:lnTo>
                        <a:lnTo>
                          <a:pt x="154" y="4"/>
                        </a:lnTo>
                        <a:lnTo>
                          <a:pt x="140" y="0"/>
                        </a:lnTo>
                        <a:lnTo>
                          <a:pt x="126" y="0"/>
                        </a:lnTo>
                        <a:lnTo>
                          <a:pt x="106" y="0"/>
                        </a:lnTo>
                        <a:lnTo>
                          <a:pt x="78" y="2"/>
                        </a:lnTo>
                        <a:lnTo>
                          <a:pt x="50" y="5"/>
                        </a:lnTo>
                        <a:lnTo>
                          <a:pt x="22" y="9"/>
                        </a:lnTo>
                        <a:lnTo>
                          <a:pt x="0" y="15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CO"/>
                  </a:p>
                </p:txBody>
              </p:sp>
              <p:sp>
                <p:nvSpPr>
                  <p:cNvPr id="39983" name="Freeform 47"/>
                  <p:cNvSpPr>
                    <a:spLocks/>
                  </p:cNvSpPr>
                  <p:nvPr/>
                </p:nvSpPr>
                <p:spPr bwMode="auto">
                  <a:xfrm>
                    <a:off x="2815" y="1738"/>
                    <a:ext cx="66" cy="21"/>
                  </a:xfrm>
                  <a:custGeom>
                    <a:avLst/>
                    <a:gdLst/>
                    <a:ahLst/>
                    <a:cxnLst>
                      <a:cxn ang="0">
                        <a:pos x="132" y="16"/>
                      </a:cxn>
                      <a:cxn ang="0">
                        <a:pos x="122" y="11"/>
                      </a:cxn>
                      <a:cxn ang="0">
                        <a:pos x="110" y="6"/>
                      </a:cxn>
                      <a:cxn ang="0">
                        <a:pos x="96" y="2"/>
                      </a:cxn>
                      <a:cxn ang="0">
                        <a:pos x="84" y="1"/>
                      </a:cxn>
                      <a:cxn ang="0">
                        <a:pos x="64" y="0"/>
                      </a:cxn>
                      <a:cxn ang="0">
                        <a:pos x="38" y="2"/>
                      </a:cxn>
                      <a:cxn ang="0">
                        <a:pos x="24" y="6"/>
                      </a:cxn>
                      <a:cxn ang="0">
                        <a:pos x="10" y="10"/>
                      </a:cxn>
                      <a:cxn ang="0">
                        <a:pos x="0" y="14"/>
                      </a:cxn>
                      <a:cxn ang="0">
                        <a:pos x="14" y="17"/>
                      </a:cxn>
                      <a:cxn ang="0">
                        <a:pos x="36" y="20"/>
                      </a:cxn>
                      <a:cxn ang="0">
                        <a:pos x="60" y="21"/>
                      </a:cxn>
                      <a:cxn ang="0">
                        <a:pos x="86" y="20"/>
                      </a:cxn>
                      <a:cxn ang="0">
                        <a:pos x="108" y="19"/>
                      </a:cxn>
                      <a:cxn ang="0">
                        <a:pos x="132" y="16"/>
                      </a:cxn>
                    </a:cxnLst>
                    <a:rect l="0" t="0" r="r" b="b"/>
                    <a:pathLst>
                      <a:path w="132" h="21">
                        <a:moveTo>
                          <a:pt x="132" y="16"/>
                        </a:moveTo>
                        <a:lnTo>
                          <a:pt x="122" y="11"/>
                        </a:lnTo>
                        <a:lnTo>
                          <a:pt x="110" y="6"/>
                        </a:lnTo>
                        <a:lnTo>
                          <a:pt x="96" y="2"/>
                        </a:lnTo>
                        <a:lnTo>
                          <a:pt x="84" y="1"/>
                        </a:lnTo>
                        <a:lnTo>
                          <a:pt x="64" y="0"/>
                        </a:lnTo>
                        <a:lnTo>
                          <a:pt x="38" y="2"/>
                        </a:lnTo>
                        <a:lnTo>
                          <a:pt x="24" y="6"/>
                        </a:lnTo>
                        <a:lnTo>
                          <a:pt x="10" y="10"/>
                        </a:lnTo>
                        <a:lnTo>
                          <a:pt x="0" y="14"/>
                        </a:lnTo>
                        <a:lnTo>
                          <a:pt x="14" y="17"/>
                        </a:lnTo>
                        <a:lnTo>
                          <a:pt x="36" y="20"/>
                        </a:lnTo>
                        <a:lnTo>
                          <a:pt x="60" y="21"/>
                        </a:lnTo>
                        <a:lnTo>
                          <a:pt x="86" y="20"/>
                        </a:lnTo>
                        <a:lnTo>
                          <a:pt x="108" y="19"/>
                        </a:lnTo>
                        <a:lnTo>
                          <a:pt x="132" y="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CO"/>
                  </a:p>
                </p:txBody>
              </p:sp>
            </p:grpSp>
          </p:grpSp>
          <p:sp>
            <p:nvSpPr>
              <p:cNvPr id="39986" name="Freeform 50"/>
              <p:cNvSpPr>
                <a:spLocks/>
              </p:cNvSpPr>
              <p:nvPr/>
            </p:nvSpPr>
            <p:spPr bwMode="auto">
              <a:xfrm>
                <a:off x="2863" y="1914"/>
                <a:ext cx="95" cy="2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6" y="2"/>
                  </a:cxn>
                  <a:cxn ang="0">
                    <a:pos x="42" y="1"/>
                  </a:cxn>
                  <a:cxn ang="0">
                    <a:pos x="60" y="0"/>
                  </a:cxn>
                  <a:cxn ang="0">
                    <a:pos x="78" y="0"/>
                  </a:cxn>
                  <a:cxn ang="0">
                    <a:pos x="102" y="3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62" y="0"/>
                  </a:cxn>
                  <a:cxn ang="0">
                    <a:pos x="192" y="3"/>
                  </a:cxn>
                  <a:cxn ang="0">
                    <a:pos x="188" y="7"/>
                  </a:cxn>
                  <a:cxn ang="0">
                    <a:pos x="180" y="13"/>
                  </a:cxn>
                  <a:cxn ang="0">
                    <a:pos x="174" y="21"/>
                  </a:cxn>
                  <a:cxn ang="0">
                    <a:pos x="164" y="25"/>
                  </a:cxn>
                  <a:cxn ang="0">
                    <a:pos x="144" y="29"/>
                  </a:cxn>
                  <a:cxn ang="0">
                    <a:pos x="120" y="29"/>
                  </a:cxn>
                  <a:cxn ang="0">
                    <a:pos x="86" y="29"/>
                  </a:cxn>
                  <a:cxn ang="0">
                    <a:pos x="56" y="28"/>
                  </a:cxn>
                  <a:cxn ang="0">
                    <a:pos x="36" y="26"/>
                  </a:cxn>
                  <a:cxn ang="0">
                    <a:pos x="20" y="20"/>
                  </a:cxn>
                  <a:cxn ang="0">
                    <a:pos x="18" y="17"/>
                  </a:cxn>
                  <a:cxn ang="0">
                    <a:pos x="12" y="12"/>
                  </a:cxn>
                  <a:cxn ang="0">
                    <a:pos x="0" y="3"/>
                  </a:cxn>
                </a:cxnLst>
                <a:rect l="0" t="0" r="r" b="b"/>
                <a:pathLst>
                  <a:path w="192" h="29">
                    <a:moveTo>
                      <a:pt x="0" y="3"/>
                    </a:moveTo>
                    <a:lnTo>
                      <a:pt x="26" y="2"/>
                    </a:lnTo>
                    <a:lnTo>
                      <a:pt x="42" y="1"/>
                    </a:lnTo>
                    <a:lnTo>
                      <a:pt x="60" y="0"/>
                    </a:lnTo>
                    <a:lnTo>
                      <a:pt x="78" y="0"/>
                    </a:lnTo>
                    <a:lnTo>
                      <a:pt x="102" y="3"/>
                    </a:lnTo>
                    <a:lnTo>
                      <a:pt x="120" y="0"/>
                    </a:lnTo>
                    <a:lnTo>
                      <a:pt x="138" y="0"/>
                    </a:lnTo>
                    <a:lnTo>
                      <a:pt x="162" y="0"/>
                    </a:lnTo>
                    <a:lnTo>
                      <a:pt x="192" y="3"/>
                    </a:lnTo>
                    <a:lnTo>
                      <a:pt x="188" y="7"/>
                    </a:lnTo>
                    <a:lnTo>
                      <a:pt x="180" y="13"/>
                    </a:lnTo>
                    <a:lnTo>
                      <a:pt x="174" y="21"/>
                    </a:lnTo>
                    <a:lnTo>
                      <a:pt x="164" y="25"/>
                    </a:lnTo>
                    <a:lnTo>
                      <a:pt x="144" y="29"/>
                    </a:lnTo>
                    <a:lnTo>
                      <a:pt x="120" y="29"/>
                    </a:lnTo>
                    <a:lnTo>
                      <a:pt x="86" y="29"/>
                    </a:lnTo>
                    <a:lnTo>
                      <a:pt x="56" y="28"/>
                    </a:lnTo>
                    <a:lnTo>
                      <a:pt x="36" y="26"/>
                    </a:lnTo>
                    <a:lnTo>
                      <a:pt x="20" y="20"/>
                    </a:lnTo>
                    <a:lnTo>
                      <a:pt x="18" y="17"/>
                    </a:lnTo>
                    <a:lnTo>
                      <a:pt x="12" y="1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987" name="Freeform 51"/>
              <p:cNvSpPr>
                <a:spLocks/>
              </p:cNvSpPr>
              <p:nvPr/>
            </p:nvSpPr>
            <p:spPr bwMode="auto">
              <a:xfrm>
                <a:off x="2882" y="1846"/>
                <a:ext cx="6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2" y="6"/>
                  </a:cxn>
                  <a:cxn ang="0">
                    <a:pos x="0" y="12"/>
                  </a:cxn>
                  <a:cxn ang="0">
                    <a:pos x="4" y="15"/>
                  </a:cxn>
                  <a:cxn ang="0">
                    <a:pos x="14" y="18"/>
                  </a:cxn>
                  <a:cxn ang="0">
                    <a:pos x="26" y="19"/>
                  </a:cxn>
                  <a:cxn ang="0">
                    <a:pos x="42" y="21"/>
                  </a:cxn>
                  <a:cxn ang="0">
                    <a:pos x="64" y="22"/>
                  </a:cxn>
                  <a:cxn ang="0">
                    <a:pos x="80" y="22"/>
                  </a:cxn>
                  <a:cxn ang="0">
                    <a:pos x="88" y="21"/>
                  </a:cxn>
                  <a:cxn ang="0">
                    <a:pos x="100" y="19"/>
                  </a:cxn>
                  <a:cxn ang="0">
                    <a:pos x="110" y="18"/>
                  </a:cxn>
                  <a:cxn ang="0">
                    <a:pos x="120" y="14"/>
                  </a:cxn>
                  <a:cxn ang="0">
                    <a:pos x="122" y="10"/>
                  </a:cxn>
                  <a:cxn ang="0">
                    <a:pos x="120" y="2"/>
                  </a:cxn>
                  <a:cxn ang="0">
                    <a:pos x="116" y="0"/>
                  </a:cxn>
                </a:cxnLst>
                <a:rect l="0" t="0" r="r" b="b"/>
                <a:pathLst>
                  <a:path w="122" h="22">
                    <a:moveTo>
                      <a:pt x="6" y="0"/>
                    </a:moveTo>
                    <a:lnTo>
                      <a:pt x="2" y="6"/>
                    </a:lnTo>
                    <a:lnTo>
                      <a:pt x="0" y="12"/>
                    </a:lnTo>
                    <a:lnTo>
                      <a:pt x="4" y="15"/>
                    </a:lnTo>
                    <a:lnTo>
                      <a:pt x="14" y="18"/>
                    </a:lnTo>
                    <a:lnTo>
                      <a:pt x="26" y="19"/>
                    </a:lnTo>
                    <a:lnTo>
                      <a:pt x="42" y="21"/>
                    </a:lnTo>
                    <a:lnTo>
                      <a:pt x="64" y="22"/>
                    </a:lnTo>
                    <a:lnTo>
                      <a:pt x="80" y="22"/>
                    </a:lnTo>
                    <a:lnTo>
                      <a:pt x="88" y="21"/>
                    </a:lnTo>
                    <a:lnTo>
                      <a:pt x="100" y="19"/>
                    </a:lnTo>
                    <a:lnTo>
                      <a:pt x="110" y="18"/>
                    </a:lnTo>
                    <a:lnTo>
                      <a:pt x="120" y="14"/>
                    </a:lnTo>
                    <a:lnTo>
                      <a:pt x="122" y="10"/>
                    </a:lnTo>
                    <a:lnTo>
                      <a:pt x="120" y="2"/>
                    </a:lnTo>
                    <a:lnTo>
                      <a:pt x="11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sp>
          <p:nvSpPr>
            <p:cNvPr id="39989" name="Freeform 53"/>
            <p:cNvSpPr>
              <a:spLocks/>
            </p:cNvSpPr>
            <p:nvPr/>
          </p:nvSpPr>
          <p:spPr bwMode="auto">
            <a:xfrm>
              <a:off x="2982" y="3730"/>
              <a:ext cx="126" cy="12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72" y="27"/>
                </a:cxn>
                <a:cxn ang="0">
                  <a:pos x="98" y="31"/>
                </a:cxn>
                <a:cxn ang="0">
                  <a:pos x="120" y="33"/>
                </a:cxn>
                <a:cxn ang="0">
                  <a:pos x="146" y="30"/>
                </a:cxn>
                <a:cxn ang="0">
                  <a:pos x="164" y="25"/>
                </a:cxn>
                <a:cxn ang="0">
                  <a:pos x="194" y="21"/>
                </a:cxn>
                <a:cxn ang="0">
                  <a:pos x="210" y="22"/>
                </a:cxn>
                <a:cxn ang="0">
                  <a:pos x="224" y="26"/>
                </a:cxn>
                <a:cxn ang="0">
                  <a:pos x="238" y="31"/>
                </a:cxn>
                <a:cxn ang="0">
                  <a:pos x="248" y="39"/>
                </a:cxn>
                <a:cxn ang="0">
                  <a:pos x="250" y="48"/>
                </a:cxn>
                <a:cxn ang="0">
                  <a:pos x="252" y="57"/>
                </a:cxn>
                <a:cxn ang="0">
                  <a:pos x="248" y="67"/>
                </a:cxn>
                <a:cxn ang="0">
                  <a:pos x="240" y="75"/>
                </a:cxn>
                <a:cxn ang="0">
                  <a:pos x="222" y="81"/>
                </a:cxn>
                <a:cxn ang="0">
                  <a:pos x="200" y="84"/>
                </a:cxn>
                <a:cxn ang="0">
                  <a:pos x="176" y="84"/>
                </a:cxn>
                <a:cxn ang="0">
                  <a:pos x="154" y="78"/>
                </a:cxn>
                <a:cxn ang="0">
                  <a:pos x="150" y="71"/>
                </a:cxn>
                <a:cxn ang="0">
                  <a:pos x="144" y="54"/>
                </a:cxn>
                <a:cxn ang="0">
                  <a:pos x="144" y="76"/>
                </a:cxn>
                <a:cxn ang="0">
                  <a:pos x="140" y="85"/>
                </a:cxn>
                <a:cxn ang="0">
                  <a:pos x="164" y="83"/>
                </a:cxn>
                <a:cxn ang="0">
                  <a:pos x="192" y="88"/>
                </a:cxn>
                <a:cxn ang="0">
                  <a:pos x="212" y="98"/>
                </a:cxn>
                <a:cxn ang="0">
                  <a:pos x="224" y="112"/>
                </a:cxn>
                <a:cxn ang="0">
                  <a:pos x="222" y="121"/>
                </a:cxn>
                <a:cxn ang="0">
                  <a:pos x="208" y="129"/>
                </a:cxn>
                <a:cxn ang="0">
                  <a:pos x="190" y="129"/>
                </a:cxn>
                <a:cxn ang="0">
                  <a:pos x="162" y="124"/>
                </a:cxn>
                <a:cxn ang="0">
                  <a:pos x="132" y="119"/>
                </a:cxn>
                <a:cxn ang="0">
                  <a:pos x="104" y="116"/>
                </a:cxn>
                <a:cxn ang="0">
                  <a:pos x="74" y="117"/>
                </a:cxn>
                <a:cxn ang="0">
                  <a:pos x="46" y="115"/>
                </a:cxn>
                <a:cxn ang="0">
                  <a:pos x="28" y="112"/>
                </a:cxn>
                <a:cxn ang="0">
                  <a:pos x="12" y="106"/>
                </a:cxn>
                <a:cxn ang="0">
                  <a:pos x="4" y="96"/>
                </a:cxn>
                <a:cxn ang="0">
                  <a:pos x="2" y="84"/>
                </a:cxn>
                <a:cxn ang="0">
                  <a:pos x="8" y="70"/>
                </a:cxn>
                <a:cxn ang="0">
                  <a:pos x="8" y="50"/>
                </a:cxn>
                <a:cxn ang="0">
                  <a:pos x="0" y="33"/>
                </a:cxn>
                <a:cxn ang="0">
                  <a:pos x="8" y="13"/>
                </a:cxn>
                <a:cxn ang="0">
                  <a:pos x="0" y="33"/>
                </a:cxn>
                <a:cxn ang="0">
                  <a:pos x="10" y="49"/>
                </a:cxn>
                <a:cxn ang="0">
                  <a:pos x="12" y="60"/>
                </a:cxn>
                <a:cxn ang="0">
                  <a:pos x="16" y="66"/>
                </a:cxn>
                <a:cxn ang="0">
                  <a:pos x="28" y="72"/>
                </a:cxn>
                <a:cxn ang="0">
                  <a:pos x="48" y="73"/>
                </a:cxn>
                <a:cxn ang="0">
                  <a:pos x="70" y="72"/>
                </a:cxn>
                <a:cxn ang="0">
                  <a:pos x="94" y="68"/>
                </a:cxn>
              </a:cxnLst>
              <a:rect l="0" t="0" r="r" b="b"/>
              <a:pathLst>
                <a:path w="252" h="129">
                  <a:moveTo>
                    <a:pt x="32" y="0"/>
                  </a:moveTo>
                  <a:lnTo>
                    <a:pt x="72" y="27"/>
                  </a:lnTo>
                  <a:lnTo>
                    <a:pt x="98" y="31"/>
                  </a:lnTo>
                  <a:lnTo>
                    <a:pt x="120" y="33"/>
                  </a:lnTo>
                  <a:lnTo>
                    <a:pt x="146" y="30"/>
                  </a:lnTo>
                  <a:lnTo>
                    <a:pt x="164" y="25"/>
                  </a:lnTo>
                  <a:lnTo>
                    <a:pt x="194" y="21"/>
                  </a:lnTo>
                  <a:lnTo>
                    <a:pt x="210" y="22"/>
                  </a:lnTo>
                  <a:lnTo>
                    <a:pt x="224" y="26"/>
                  </a:lnTo>
                  <a:lnTo>
                    <a:pt x="238" y="31"/>
                  </a:lnTo>
                  <a:lnTo>
                    <a:pt x="248" y="39"/>
                  </a:lnTo>
                  <a:lnTo>
                    <a:pt x="250" y="48"/>
                  </a:lnTo>
                  <a:lnTo>
                    <a:pt x="252" y="57"/>
                  </a:lnTo>
                  <a:lnTo>
                    <a:pt x="248" y="67"/>
                  </a:lnTo>
                  <a:lnTo>
                    <a:pt x="240" y="75"/>
                  </a:lnTo>
                  <a:lnTo>
                    <a:pt x="222" y="81"/>
                  </a:lnTo>
                  <a:lnTo>
                    <a:pt x="200" y="84"/>
                  </a:lnTo>
                  <a:lnTo>
                    <a:pt x="176" y="84"/>
                  </a:lnTo>
                  <a:lnTo>
                    <a:pt x="154" y="78"/>
                  </a:lnTo>
                  <a:lnTo>
                    <a:pt x="150" y="71"/>
                  </a:lnTo>
                  <a:lnTo>
                    <a:pt x="144" y="54"/>
                  </a:lnTo>
                  <a:lnTo>
                    <a:pt x="144" y="76"/>
                  </a:lnTo>
                  <a:lnTo>
                    <a:pt x="140" y="85"/>
                  </a:lnTo>
                  <a:lnTo>
                    <a:pt x="164" y="83"/>
                  </a:lnTo>
                  <a:lnTo>
                    <a:pt x="192" y="88"/>
                  </a:lnTo>
                  <a:lnTo>
                    <a:pt x="212" y="98"/>
                  </a:lnTo>
                  <a:lnTo>
                    <a:pt x="224" y="112"/>
                  </a:lnTo>
                  <a:lnTo>
                    <a:pt x="222" y="121"/>
                  </a:lnTo>
                  <a:lnTo>
                    <a:pt x="208" y="129"/>
                  </a:lnTo>
                  <a:lnTo>
                    <a:pt x="190" y="129"/>
                  </a:lnTo>
                  <a:lnTo>
                    <a:pt x="162" y="124"/>
                  </a:lnTo>
                  <a:lnTo>
                    <a:pt x="132" y="119"/>
                  </a:lnTo>
                  <a:lnTo>
                    <a:pt x="104" y="116"/>
                  </a:lnTo>
                  <a:lnTo>
                    <a:pt x="74" y="117"/>
                  </a:lnTo>
                  <a:lnTo>
                    <a:pt x="46" y="115"/>
                  </a:lnTo>
                  <a:lnTo>
                    <a:pt x="28" y="112"/>
                  </a:lnTo>
                  <a:lnTo>
                    <a:pt x="12" y="106"/>
                  </a:lnTo>
                  <a:lnTo>
                    <a:pt x="4" y="96"/>
                  </a:lnTo>
                  <a:lnTo>
                    <a:pt x="2" y="84"/>
                  </a:lnTo>
                  <a:lnTo>
                    <a:pt x="8" y="70"/>
                  </a:lnTo>
                  <a:lnTo>
                    <a:pt x="8" y="50"/>
                  </a:lnTo>
                  <a:lnTo>
                    <a:pt x="0" y="33"/>
                  </a:lnTo>
                  <a:lnTo>
                    <a:pt x="8" y="13"/>
                  </a:lnTo>
                  <a:lnTo>
                    <a:pt x="0" y="33"/>
                  </a:lnTo>
                  <a:lnTo>
                    <a:pt x="10" y="49"/>
                  </a:lnTo>
                  <a:lnTo>
                    <a:pt x="12" y="60"/>
                  </a:lnTo>
                  <a:lnTo>
                    <a:pt x="16" y="66"/>
                  </a:lnTo>
                  <a:lnTo>
                    <a:pt x="28" y="72"/>
                  </a:lnTo>
                  <a:lnTo>
                    <a:pt x="48" y="73"/>
                  </a:lnTo>
                  <a:lnTo>
                    <a:pt x="70" y="72"/>
                  </a:lnTo>
                  <a:lnTo>
                    <a:pt x="94" y="68"/>
                  </a:lnTo>
                </a:path>
              </a:pathLst>
            </a:custGeom>
            <a:noFill/>
            <a:ln w="12700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990" name="Freeform 54"/>
            <p:cNvSpPr>
              <a:spLocks/>
            </p:cNvSpPr>
            <p:nvPr/>
          </p:nvSpPr>
          <p:spPr bwMode="auto">
            <a:xfrm>
              <a:off x="2720" y="3733"/>
              <a:ext cx="126" cy="129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180" y="27"/>
                </a:cxn>
                <a:cxn ang="0">
                  <a:pos x="154" y="31"/>
                </a:cxn>
                <a:cxn ang="0">
                  <a:pos x="132" y="33"/>
                </a:cxn>
                <a:cxn ang="0">
                  <a:pos x="106" y="30"/>
                </a:cxn>
                <a:cxn ang="0">
                  <a:pos x="88" y="25"/>
                </a:cxn>
                <a:cxn ang="0">
                  <a:pos x="58" y="21"/>
                </a:cxn>
                <a:cxn ang="0">
                  <a:pos x="42" y="22"/>
                </a:cxn>
                <a:cxn ang="0">
                  <a:pos x="28" y="26"/>
                </a:cxn>
                <a:cxn ang="0">
                  <a:pos x="14" y="31"/>
                </a:cxn>
                <a:cxn ang="0">
                  <a:pos x="4" y="39"/>
                </a:cxn>
                <a:cxn ang="0">
                  <a:pos x="2" y="48"/>
                </a:cxn>
                <a:cxn ang="0">
                  <a:pos x="0" y="57"/>
                </a:cxn>
                <a:cxn ang="0">
                  <a:pos x="4" y="68"/>
                </a:cxn>
                <a:cxn ang="0">
                  <a:pos x="12" y="75"/>
                </a:cxn>
                <a:cxn ang="0">
                  <a:pos x="30" y="81"/>
                </a:cxn>
                <a:cxn ang="0">
                  <a:pos x="52" y="84"/>
                </a:cxn>
                <a:cxn ang="0">
                  <a:pos x="76" y="84"/>
                </a:cxn>
                <a:cxn ang="0">
                  <a:pos x="98" y="78"/>
                </a:cxn>
                <a:cxn ang="0">
                  <a:pos x="102" y="71"/>
                </a:cxn>
                <a:cxn ang="0">
                  <a:pos x="108" y="54"/>
                </a:cxn>
                <a:cxn ang="0">
                  <a:pos x="108" y="76"/>
                </a:cxn>
                <a:cxn ang="0">
                  <a:pos x="112" y="85"/>
                </a:cxn>
                <a:cxn ang="0">
                  <a:pos x="88" y="83"/>
                </a:cxn>
                <a:cxn ang="0">
                  <a:pos x="60" y="88"/>
                </a:cxn>
                <a:cxn ang="0">
                  <a:pos x="40" y="98"/>
                </a:cxn>
                <a:cxn ang="0">
                  <a:pos x="28" y="112"/>
                </a:cxn>
                <a:cxn ang="0">
                  <a:pos x="30" y="121"/>
                </a:cxn>
                <a:cxn ang="0">
                  <a:pos x="44" y="129"/>
                </a:cxn>
                <a:cxn ang="0">
                  <a:pos x="62" y="129"/>
                </a:cxn>
                <a:cxn ang="0">
                  <a:pos x="90" y="124"/>
                </a:cxn>
                <a:cxn ang="0">
                  <a:pos x="120" y="119"/>
                </a:cxn>
                <a:cxn ang="0">
                  <a:pos x="148" y="116"/>
                </a:cxn>
                <a:cxn ang="0">
                  <a:pos x="178" y="117"/>
                </a:cxn>
                <a:cxn ang="0">
                  <a:pos x="206" y="115"/>
                </a:cxn>
                <a:cxn ang="0">
                  <a:pos x="224" y="112"/>
                </a:cxn>
                <a:cxn ang="0">
                  <a:pos x="240" y="106"/>
                </a:cxn>
                <a:cxn ang="0">
                  <a:pos x="248" y="96"/>
                </a:cxn>
                <a:cxn ang="0">
                  <a:pos x="250" y="84"/>
                </a:cxn>
                <a:cxn ang="0">
                  <a:pos x="244" y="70"/>
                </a:cxn>
                <a:cxn ang="0">
                  <a:pos x="244" y="50"/>
                </a:cxn>
                <a:cxn ang="0">
                  <a:pos x="252" y="33"/>
                </a:cxn>
                <a:cxn ang="0">
                  <a:pos x="244" y="13"/>
                </a:cxn>
                <a:cxn ang="0">
                  <a:pos x="252" y="33"/>
                </a:cxn>
                <a:cxn ang="0">
                  <a:pos x="242" y="49"/>
                </a:cxn>
                <a:cxn ang="0">
                  <a:pos x="240" y="60"/>
                </a:cxn>
                <a:cxn ang="0">
                  <a:pos x="236" y="67"/>
                </a:cxn>
                <a:cxn ang="0">
                  <a:pos x="224" y="72"/>
                </a:cxn>
                <a:cxn ang="0">
                  <a:pos x="204" y="73"/>
                </a:cxn>
                <a:cxn ang="0">
                  <a:pos x="182" y="72"/>
                </a:cxn>
                <a:cxn ang="0">
                  <a:pos x="158" y="69"/>
                </a:cxn>
              </a:cxnLst>
              <a:rect l="0" t="0" r="r" b="b"/>
              <a:pathLst>
                <a:path w="252" h="129">
                  <a:moveTo>
                    <a:pt x="220" y="0"/>
                  </a:moveTo>
                  <a:lnTo>
                    <a:pt x="180" y="27"/>
                  </a:lnTo>
                  <a:lnTo>
                    <a:pt x="154" y="31"/>
                  </a:lnTo>
                  <a:lnTo>
                    <a:pt x="132" y="33"/>
                  </a:lnTo>
                  <a:lnTo>
                    <a:pt x="106" y="30"/>
                  </a:lnTo>
                  <a:lnTo>
                    <a:pt x="88" y="25"/>
                  </a:lnTo>
                  <a:lnTo>
                    <a:pt x="58" y="21"/>
                  </a:lnTo>
                  <a:lnTo>
                    <a:pt x="42" y="22"/>
                  </a:lnTo>
                  <a:lnTo>
                    <a:pt x="28" y="26"/>
                  </a:lnTo>
                  <a:lnTo>
                    <a:pt x="14" y="31"/>
                  </a:lnTo>
                  <a:lnTo>
                    <a:pt x="4" y="39"/>
                  </a:lnTo>
                  <a:lnTo>
                    <a:pt x="2" y="48"/>
                  </a:lnTo>
                  <a:lnTo>
                    <a:pt x="0" y="57"/>
                  </a:lnTo>
                  <a:lnTo>
                    <a:pt x="4" y="68"/>
                  </a:lnTo>
                  <a:lnTo>
                    <a:pt x="12" y="75"/>
                  </a:lnTo>
                  <a:lnTo>
                    <a:pt x="30" y="81"/>
                  </a:lnTo>
                  <a:lnTo>
                    <a:pt x="52" y="84"/>
                  </a:lnTo>
                  <a:lnTo>
                    <a:pt x="76" y="84"/>
                  </a:lnTo>
                  <a:lnTo>
                    <a:pt x="98" y="78"/>
                  </a:lnTo>
                  <a:lnTo>
                    <a:pt x="102" y="71"/>
                  </a:lnTo>
                  <a:lnTo>
                    <a:pt x="108" y="54"/>
                  </a:lnTo>
                  <a:lnTo>
                    <a:pt x="108" y="76"/>
                  </a:lnTo>
                  <a:lnTo>
                    <a:pt x="112" y="85"/>
                  </a:lnTo>
                  <a:lnTo>
                    <a:pt x="88" y="83"/>
                  </a:lnTo>
                  <a:lnTo>
                    <a:pt x="60" y="88"/>
                  </a:lnTo>
                  <a:lnTo>
                    <a:pt x="40" y="98"/>
                  </a:lnTo>
                  <a:lnTo>
                    <a:pt x="28" y="112"/>
                  </a:lnTo>
                  <a:lnTo>
                    <a:pt x="30" y="121"/>
                  </a:lnTo>
                  <a:lnTo>
                    <a:pt x="44" y="129"/>
                  </a:lnTo>
                  <a:lnTo>
                    <a:pt x="62" y="129"/>
                  </a:lnTo>
                  <a:lnTo>
                    <a:pt x="90" y="124"/>
                  </a:lnTo>
                  <a:lnTo>
                    <a:pt x="120" y="119"/>
                  </a:lnTo>
                  <a:lnTo>
                    <a:pt x="148" y="116"/>
                  </a:lnTo>
                  <a:lnTo>
                    <a:pt x="178" y="117"/>
                  </a:lnTo>
                  <a:lnTo>
                    <a:pt x="206" y="115"/>
                  </a:lnTo>
                  <a:lnTo>
                    <a:pt x="224" y="112"/>
                  </a:lnTo>
                  <a:lnTo>
                    <a:pt x="240" y="106"/>
                  </a:lnTo>
                  <a:lnTo>
                    <a:pt x="248" y="96"/>
                  </a:lnTo>
                  <a:lnTo>
                    <a:pt x="250" y="84"/>
                  </a:lnTo>
                  <a:lnTo>
                    <a:pt x="244" y="70"/>
                  </a:lnTo>
                  <a:lnTo>
                    <a:pt x="244" y="50"/>
                  </a:lnTo>
                  <a:lnTo>
                    <a:pt x="252" y="33"/>
                  </a:lnTo>
                  <a:lnTo>
                    <a:pt x="244" y="13"/>
                  </a:lnTo>
                  <a:lnTo>
                    <a:pt x="252" y="33"/>
                  </a:lnTo>
                  <a:lnTo>
                    <a:pt x="242" y="49"/>
                  </a:lnTo>
                  <a:lnTo>
                    <a:pt x="240" y="60"/>
                  </a:lnTo>
                  <a:lnTo>
                    <a:pt x="236" y="67"/>
                  </a:lnTo>
                  <a:lnTo>
                    <a:pt x="224" y="72"/>
                  </a:lnTo>
                  <a:lnTo>
                    <a:pt x="204" y="73"/>
                  </a:lnTo>
                  <a:lnTo>
                    <a:pt x="182" y="72"/>
                  </a:lnTo>
                  <a:lnTo>
                    <a:pt x="158" y="69"/>
                  </a:lnTo>
                </a:path>
              </a:pathLst>
            </a:custGeom>
            <a:noFill/>
            <a:ln w="12700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57"/>
            <p:cNvGrpSpPr>
              <a:grpSpLocks/>
            </p:cNvGrpSpPr>
            <p:nvPr/>
          </p:nvGrpSpPr>
          <p:grpSpPr bwMode="auto">
            <a:xfrm>
              <a:off x="2335" y="2047"/>
              <a:ext cx="1159" cy="1073"/>
              <a:chOff x="2335" y="2047"/>
              <a:chExt cx="1159" cy="1073"/>
            </a:xfrm>
          </p:grpSpPr>
          <p:sp>
            <p:nvSpPr>
              <p:cNvPr id="39991" name="Freeform 55"/>
              <p:cNvSpPr>
                <a:spLocks/>
              </p:cNvSpPr>
              <p:nvPr/>
            </p:nvSpPr>
            <p:spPr bwMode="auto">
              <a:xfrm>
                <a:off x="2948" y="2053"/>
                <a:ext cx="546" cy="1067"/>
              </a:xfrm>
              <a:custGeom>
                <a:avLst/>
                <a:gdLst/>
                <a:ahLst/>
                <a:cxnLst>
                  <a:cxn ang="0">
                    <a:pos x="318" y="33"/>
                  </a:cxn>
                  <a:cxn ang="0">
                    <a:pos x="557" y="60"/>
                  </a:cxn>
                  <a:cxn ang="0">
                    <a:pos x="637" y="69"/>
                  </a:cxn>
                  <a:cxn ang="0">
                    <a:pos x="607" y="87"/>
                  </a:cxn>
                  <a:cxn ang="0">
                    <a:pos x="478" y="68"/>
                  </a:cxn>
                  <a:cxn ang="0">
                    <a:pos x="601" y="138"/>
                  </a:cxn>
                  <a:cxn ang="0">
                    <a:pos x="691" y="152"/>
                  </a:cxn>
                  <a:cxn ang="0">
                    <a:pos x="685" y="156"/>
                  </a:cxn>
                  <a:cxn ang="0">
                    <a:pos x="703" y="239"/>
                  </a:cxn>
                  <a:cxn ang="0">
                    <a:pos x="729" y="244"/>
                  </a:cxn>
                  <a:cxn ang="0">
                    <a:pos x="769" y="306"/>
                  </a:cxn>
                  <a:cxn ang="0">
                    <a:pos x="877" y="407"/>
                  </a:cxn>
                  <a:cxn ang="0">
                    <a:pos x="869" y="410"/>
                  </a:cxn>
                  <a:cxn ang="0">
                    <a:pos x="839" y="472"/>
                  </a:cxn>
                  <a:cxn ang="0">
                    <a:pos x="817" y="526"/>
                  </a:cxn>
                  <a:cxn ang="0">
                    <a:pos x="803" y="393"/>
                  </a:cxn>
                  <a:cxn ang="0">
                    <a:pos x="717" y="286"/>
                  </a:cxn>
                  <a:cxn ang="0">
                    <a:pos x="759" y="478"/>
                  </a:cxn>
                  <a:cxn ang="0">
                    <a:pos x="871" y="653"/>
                  </a:cxn>
                  <a:cxn ang="0">
                    <a:pos x="907" y="602"/>
                  </a:cxn>
                  <a:cxn ang="0">
                    <a:pos x="921" y="613"/>
                  </a:cxn>
                  <a:cxn ang="0">
                    <a:pos x="977" y="656"/>
                  </a:cxn>
                  <a:cxn ang="0">
                    <a:pos x="895" y="664"/>
                  </a:cxn>
                  <a:cxn ang="0">
                    <a:pos x="973" y="727"/>
                  </a:cxn>
                  <a:cxn ang="0">
                    <a:pos x="999" y="833"/>
                  </a:cxn>
                  <a:cxn ang="0">
                    <a:pos x="1091" y="953"/>
                  </a:cxn>
                  <a:cxn ang="0">
                    <a:pos x="1007" y="858"/>
                  </a:cxn>
                  <a:cxn ang="0">
                    <a:pos x="977" y="745"/>
                  </a:cxn>
                  <a:cxn ang="0">
                    <a:pos x="865" y="707"/>
                  </a:cxn>
                  <a:cxn ang="0">
                    <a:pos x="897" y="769"/>
                  </a:cxn>
                  <a:cxn ang="0">
                    <a:pos x="979" y="867"/>
                  </a:cxn>
                  <a:cxn ang="0">
                    <a:pos x="1007" y="956"/>
                  </a:cxn>
                  <a:cxn ang="0">
                    <a:pos x="1049" y="1030"/>
                  </a:cxn>
                  <a:cxn ang="0">
                    <a:pos x="1047" y="1057"/>
                  </a:cxn>
                  <a:cxn ang="0">
                    <a:pos x="989" y="950"/>
                  </a:cxn>
                  <a:cxn ang="0">
                    <a:pos x="953" y="831"/>
                  </a:cxn>
                  <a:cxn ang="0">
                    <a:pos x="845" y="759"/>
                  </a:cxn>
                  <a:cxn ang="0">
                    <a:pos x="889" y="874"/>
                  </a:cxn>
                  <a:cxn ang="0">
                    <a:pos x="967" y="994"/>
                  </a:cxn>
                  <a:cxn ang="0">
                    <a:pos x="975" y="1027"/>
                  </a:cxn>
                  <a:cxn ang="0">
                    <a:pos x="921" y="923"/>
                  </a:cxn>
                  <a:cxn ang="0">
                    <a:pos x="829" y="809"/>
                  </a:cxn>
                  <a:cxn ang="0">
                    <a:pos x="817" y="737"/>
                  </a:cxn>
                  <a:cxn ang="0">
                    <a:pos x="821" y="615"/>
                  </a:cxn>
                  <a:cxn ang="0">
                    <a:pos x="735" y="467"/>
                  </a:cxn>
                  <a:cxn ang="0">
                    <a:pos x="691" y="494"/>
                  </a:cxn>
                  <a:cxn ang="0">
                    <a:pos x="769" y="612"/>
                  </a:cxn>
                  <a:cxn ang="0">
                    <a:pos x="795" y="671"/>
                  </a:cxn>
                  <a:cxn ang="0">
                    <a:pos x="697" y="556"/>
                  </a:cxn>
                  <a:cxn ang="0">
                    <a:pos x="677" y="438"/>
                  </a:cxn>
                  <a:cxn ang="0">
                    <a:pos x="681" y="297"/>
                  </a:cxn>
                  <a:cxn ang="0">
                    <a:pos x="611" y="169"/>
                  </a:cxn>
                  <a:cxn ang="0">
                    <a:pos x="532" y="186"/>
                  </a:cxn>
                  <a:cxn ang="0">
                    <a:pos x="530" y="319"/>
                  </a:cxn>
                  <a:cxn ang="0">
                    <a:pos x="524" y="421"/>
                  </a:cxn>
                  <a:cxn ang="0">
                    <a:pos x="504" y="302"/>
                  </a:cxn>
                  <a:cxn ang="0">
                    <a:pos x="504" y="186"/>
                  </a:cxn>
                  <a:cxn ang="0">
                    <a:pos x="488" y="98"/>
                  </a:cxn>
                  <a:cxn ang="0">
                    <a:pos x="280" y="33"/>
                  </a:cxn>
                  <a:cxn ang="0">
                    <a:pos x="98" y="22"/>
                  </a:cxn>
                  <a:cxn ang="0">
                    <a:pos x="32" y="175"/>
                  </a:cxn>
                  <a:cxn ang="0">
                    <a:pos x="52" y="39"/>
                  </a:cxn>
                </a:cxnLst>
                <a:rect l="0" t="0" r="r" b="b"/>
                <a:pathLst>
                  <a:path w="1091" h="1067">
                    <a:moveTo>
                      <a:pt x="102" y="2"/>
                    </a:moveTo>
                    <a:lnTo>
                      <a:pt x="134" y="0"/>
                    </a:lnTo>
                    <a:lnTo>
                      <a:pt x="186" y="5"/>
                    </a:lnTo>
                    <a:lnTo>
                      <a:pt x="226" y="11"/>
                    </a:lnTo>
                    <a:lnTo>
                      <a:pt x="262" y="19"/>
                    </a:lnTo>
                    <a:lnTo>
                      <a:pt x="286" y="24"/>
                    </a:lnTo>
                    <a:lnTo>
                      <a:pt x="318" y="33"/>
                    </a:lnTo>
                    <a:lnTo>
                      <a:pt x="360" y="45"/>
                    </a:lnTo>
                    <a:lnTo>
                      <a:pt x="402" y="57"/>
                    </a:lnTo>
                    <a:lnTo>
                      <a:pt x="424" y="64"/>
                    </a:lnTo>
                    <a:lnTo>
                      <a:pt x="440" y="65"/>
                    </a:lnTo>
                    <a:lnTo>
                      <a:pt x="490" y="62"/>
                    </a:lnTo>
                    <a:lnTo>
                      <a:pt x="532" y="60"/>
                    </a:lnTo>
                    <a:lnTo>
                      <a:pt x="557" y="60"/>
                    </a:lnTo>
                    <a:lnTo>
                      <a:pt x="581" y="60"/>
                    </a:lnTo>
                    <a:lnTo>
                      <a:pt x="599" y="60"/>
                    </a:lnTo>
                    <a:lnTo>
                      <a:pt x="629" y="63"/>
                    </a:lnTo>
                    <a:lnTo>
                      <a:pt x="649" y="68"/>
                    </a:lnTo>
                    <a:lnTo>
                      <a:pt x="673" y="78"/>
                    </a:lnTo>
                    <a:lnTo>
                      <a:pt x="653" y="72"/>
                    </a:lnTo>
                    <a:lnTo>
                      <a:pt x="637" y="69"/>
                    </a:lnTo>
                    <a:lnTo>
                      <a:pt x="619" y="68"/>
                    </a:lnTo>
                    <a:lnTo>
                      <a:pt x="613" y="73"/>
                    </a:lnTo>
                    <a:lnTo>
                      <a:pt x="611" y="82"/>
                    </a:lnTo>
                    <a:lnTo>
                      <a:pt x="617" y="91"/>
                    </a:lnTo>
                    <a:lnTo>
                      <a:pt x="629" y="102"/>
                    </a:lnTo>
                    <a:lnTo>
                      <a:pt x="615" y="94"/>
                    </a:lnTo>
                    <a:lnTo>
                      <a:pt x="607" y="87"/>
                    </a:lnTo>
                    <a:lnTo>
                      <a:pt x="601" y="77"/>
                    </a:lnTo>
                    <a:lnTo>
                      <a:pt x="603" y="69"/>
                    </a:lnTo>
                    <a:lnTo>
                      <a:pt x="593" y="66"/>
                    </a:lnTo>
                    <a:lnTo>
                      <a:pt x="571" y="65"/>
                    </a:lnTo>
                    <a:lnTo>
                      <a:pt x="547" y="65"/>
                    </a:lnTo>
                    <a:lnTo>
                      <a:pt x="520" y="65"/>
                    </a:lnTo>
                    <a:lnTo>
                      <a:pt x="478" y="68"/>
                    </a:lnTo>
                    <a:lnTo>
                      <a:pt x="448" y="72"/>
                    </a:lnTo>
                    <a:lnTo>
                      <a:pt x="476" y="82"/>
                    </a:lnTo>
                    <a:lnTo>
                      <a:pt x="520" y="97"/>
                    </a:lnTo>
                    <a:lnTo>
                      <a:pt x="549" y="109"/>
                    </a:lnTo>
                    <a:lnTo>
                      <a:pt x="569" y="118"/>
                    </a:lnTo>
                    <a:lnTo>
                      <a:pt x="587" y="129"/>
                    </a:lnTo>
                    <a:lnTo>
                      <a:pt x="601" y="138"/>
                    </a:lnTo>
                    <a:lnTo>
                      <a:pt x="617" y="150"/>
                    </a:lnTo>
                    <a:lnTo>
                      <a:pt x="629" y="162"/>
                    </a:lnTo>
                    <a:lnTo>
                      <a:pt x="677" y="153"/>
                    </a:lnTo>
                    <a:lnTo>
                      <a:pt x="689" y="139"/>
                    </a:lnTo>
                    <a:lnTo>
                      <a:pt x="699" y="130"/>
                    </a:lnTo>
                    <a:lnTo>
                      <a:pt x="695" y="140"/>
                    </a:lnTo>
                    <a:lnTo>
                      <a:pt x="691" y="152"/>
                    </a:lnTo>
                    <a:lnTo>
                      <a:pt x="705" y="158"/>
                    </a:lnTo>
                    <a:lnTo>
                      <a:pt x="727" y="161"/>
                    </a:lnTo>
                    <a:lnTo>
                      <a:pt x="751" y="161"/>
                    </a:lnTo>
                    <a:lnTo>
                      <a:pt x="727" y="164"/>
                    </a:lnTo>
                    <a:lnTo>
                      <a:pt x="711" y="164"/>
                    </a:lnTo>
                    <a:lnTo>
                      <a:pt x="695" y="160"/>
                    </a:lnTo>
                    <a:lnTo>
                      <a:pt x="685" y="156"/>
                    </a:lnTo>
                    <a:lnTo>
                      <a:pt x="661" y="161"/>
                    </a:lnTo>
                    <a:lnTo>
                      <a:pt x="635" y="167"/>
                    </a:lnTo>
                    <a:lnTo>
                      <a:pt x="643" y="178"/>
                    </a:lnTo>
                    <a:lnTo>
                      <a:pt x="655" y="193"/>
                    </a:lnTo>
                    <a:lnTo>
                      <a:pt x="667" y="211"/>
                    </a:lnTo>
                    <a:lnTo>
                      <a:pt x="683" y="240"/>
                    </a:lnTo>
                    <a:lnTo>
                      <a:pt x="703" y="239"/>
                    </a:lnTo>
                    <a:lnTo>
                      <a:pt x="725" y="240"/>
                    </a:lnTo>
                    <a:lnTo>
                      <a:pt x="745" y="244"/>
                    </a:lnTo>
                    <a:lnTo>
                      <a:pt x="761" y="248"/>
                    </a:lnTo>
                    <a:lnTo>
                      <a:pt x="775" y="259"/>
                    </a:lnTo>
                    <a:lnTo>
                      <a:pt x="757" y="250"/>
                    </a:lnTo>
                    <a:lnTo>
                      <a:pt x="739" y="246"/>
                    </a:lnTo>
                    <a:lnTo>
                      <a:pt x="729" y="244"/>
                    </a:lnTo>
                    <a:lnTo>
                      <a:pt x="709" y="243"/>
                    </a:lnTo>
                    <a:lnTo>
                      <a:pt x="687" y="247"/>
                    </a:lnTo>
                    <a:lnTo>
                      <a:pt x="695" y="264"/>
                    </a:lnTo>
                    <a:lnTo>
                      <a:pt x="723" y="273"/>
                    </a:lnTo>
                    <a:lnTo>
                      <a:pt x="739" y="281"/>
                    </a:lnTo>
                    <a:lnTo>
                      <a:pt x="755" y="293"/>
                    </a:lnTo>
                    <a:lnTo>
                      <a:pt x="769" y="306"/>
                    </a:lnTo>
                    <a:lnTo>
                      <a:pt x="783" y="324"/>
                    </a:lnTo>
                    <a:lnTo>
                      <a:pt x="795" y="345"/>
                    </a:lnTo>
                    <a:lnTo>
                      <a:pt x="807" y="369"/>
                    </a:lnTo>
                    <a:lnTo>
                      <a:pt x="819" y="395"/>
                    </a:lnTo>
                    <a:lnTo>
                      <a:pt x="841" y="395"/>
                    </a:lnTo>
                    <a:lnTo>
                      <a:pt x="861" y="400"/>
                    </a:lnTo>
                    <a:lnTo>
                      <a:pt x="877" y="407"/>
                    </a:lnTo>
                    <a:lnTo>
                      <a:pt x="889" y="416"/>
                    </a:lnTo>
                    <a:lnTo>
                      <a:pt x="903" y="431"/>
                    </a:lnTo>
                    <a:lnTo>
                      <a:pt x="915" y="451"/>
                    </a:lnTo>
                    <a:lnTo>
                      <a:pt x="905" y="438"/>
                    </a:lnTo>
                    <a:lnTo>
                      <a:pt x="893" y="428"/>
                    </a:lnTo>
                    <a:lnTo>
                      <a:pt x="879" y="417"/>
                    </a:lnTo>
                    <a:lnTo>
                      <a:pt x="869" y="410"/>
                    </a:lnTo>
                    <a:lnTo>
                      <a:pt x="855" y="405"/>
                    </a:lnTo>
                    <a:lnTo>
                      <a:pt x="837" y="401"/>
                    </a:lnTo>
                    <a:lnTo>
                      <a:pt x="823" y="402"/>
                    </a:lnTo>
                    <a:lnTo>
                      <a:pt x="827" y="420"/>
                    </a:lnTo>
                    <a:lnTo>
                      <a:pt x="831" y="436"/>
                    </a:lnTo>
                    <a:lnTo>
                      <a:pt x="835" y="451"/>
                    </a:lnTo>
                    <a:lnTo>
                      <a:pt x="839" y="472"/>
                    </a:lnTo>
                    <a:lnTo>
                      <a:pt x="841" y="493"/>
                    </a:lnTo>
                    <a:lnTo>
                      <a:pt x="851" y="503"/>
                    </a:lnTo>
                    <a:lnTo>
                      <a:pt x="885" y="516"/>
                    </a:lnTo>
                    <a:lnTo>
                      <a:pt x="847" y="505"/>
                    </a:lnTo>
                    <a:lnTo>
                      <a:pt x="837" y="498"/>
                    </a:lnTo>
                    <a:lnTo>
                      <a:pt x="827" y="506"/>
                    </a:lnTo>
                    <a:lnTo>
                      <a:pt x="817" y="526"/>
                    </a:lnTo>
                    <a:lnTo>
                      <a:pt x="823" y="509"/>
                    </a:lnTo>
                    <a:lnTo>
                      <a:pt x="833" y="492"/>
                    </a:lnTo>
                    <a:lnTo>
                      <a:pt x="829" y="472"/>
                    </a:lnTo>
                    <a:lnTo>
                      <a:pt x="823" y="450"/>
                    </a:lnTo>
                    <a:lnTo>
                      <a:pt x="817" y="429"/>
                    </a:lnTo>
                    <a:lnTo>
                      <a:pt x="809" y="408"/>
                    </a:lnTo>
                    <a:lnTo>
                      <a:pt x="803" y="393"/>
                    </a:lnTo>
                    <a:lnTo>
                      <a:pt x="795" y="375"/>
                    </a:lnTo>
                    <a:lnTo>
                      <a:pt x="785" y="355"/>
                    </a:lnTo>
                    <a:lnTo>
                      <a:pt x="773" y="334"/>
                    </a:lnTo>
                    <a:lnTo>
                      <a:pt x="765" y="322"/>
                    </a:lnTo>
                    <a:lnTo>
                      <a:pt x="749" y="306"/>
                    </a:lnTo>
                    <a:lnTo>
                      <a:pt x="735" y="295"/>
                    </a:lnTo>
                    <a:lnTo>
                      <a:pt x="717" y="286"/>
                    </a:lnTo>
                    <a:lnTo>
                      <a:pt x="701" y="281"/>
                    </a:lnTo>
                    <a:lnTo>
                      <a:pt x="705" y="295"/>
                    </a:lnTo>
                    <a:lnTo>
                      <a:pt x="711" y="315"/>
                    </a:lnTo>
                    <a:lnTo>
                      <a:pt x="721" y="344"/>
                    </a:lnTo>
                    <a:lnTo>
                      <a:pt x="729" y="377"/>
                    </a:lnTo>
                    <a:lnTo>
                      <a:pt x="737" y="406"/>
                    </a:lnTo>
                    <a:lnTo>
                      <a:pt x="759" y="478"/>
                    </a:lnTo>
                    <a:lnTo>
                      <a:pt x="773" y="524"/>
                    </a:lnTo>
                    <a:lnTo>
                      <a:pt x="783" y="545"/>
                    </a:lnTo>
                    <a:lnTo>
                      <a:pt x="795" y="561"/>
                    </a:lnTo>
                    <a:lnTo>
                      <a:pt x="815" y="584"/>
                    </a:lnTo>
                    <a:lnTo>
                      <a:pt x="833" y="605"/>
                    </a:lnTo>
                    <a:lnTo>
                      <a:pt x="849" y="625"/>
                    </a:lnTo>
                    <a:lnTo>
                      <a:pt x="871" y="653"/>
                    </a:lnTo>
                    <a:lnTo>
                      <a:pt x="887" y="655"/>
                    </a:lnTo>
                    <a:lnTo>
                      <a:pt x="901" y="653"/>
                    </a:lnTo>
                    <a:lnTo>
                      <a:pt x="913" y="647"/>
                    </a:lnTo>
                    <a:lnTo>
                      <a:pt x="921" y="638"/>
                    </a:lnTo>
                    <a:lnTo>
                      <a:pt x="919" y="630"/>
                    </a:lnTo>
                    <a:lnTo>
                      <a:pt x="911" y="616"/>
                    </a:lnTo>
                    <a:lnTo>
                      <a:pt x="907" y="602"/>
                    </a:lnTo>
                    <a:lnTo>
                      <a:pt x="923" y="591"/>
                    </a:lnTo>
                    <a:lnTo>
                      <a:pt x="913" y="583"/>
                    </a:lnTo>
                    <a:lnTo>
                      <a:pt x="917" y="572"/>
                    </a:lnTo>
                    <a:lnTo>
                      <a:pt x="919" y="583"/>
                    </a:lnTo>
                    <a:lnTo>
                      <a:pt x="933" y="591"/>
                    </a:lnTo>
                    <a:lnTo>
                      <a:pt x="919" y="602"/>
                    </a:lnTo>
                    <a:lnTo>
                      <a:pt x="921" y="613"/>
                    </a:lnTo>
                    <a:lnTo>
                      <a:pt x="931" y="635"/>
                    </a:lnTo>
                    <a:lnTo>
                      <a:pt x="951" y="640"/>
                    </a:lnTo>
                    <a:lnTo>
                      <a:pt x="969" y="645"/>
                    </a:lnTo>
                    <a:lnTo>
                      <a:pt x="979" y="651"/>
                    </a:lnTo>
                    <a:lnTo>
                      <a:pt x="985" y="659"/>
                    </a:lnTo>
                    <a:lnTo>
                      <a:pt x="989" y="670"/>
                    </a:lnTo>
                    <a:lnTo>
                      <a:pt x="977" y="656"/>
                    </a:lnTo>
                    <a:lnTo>
                      <a:pt x="963" y="648"/>
                    </a:lnTo>
                    <a:lnTo>
                      <a:pt x="945" y="644"/>
                    </a:lnTo>
                    <a:lnTo>
                      <a:pt x="933" y="643"/>
                    </a:lnTo>
                    <a:lnTo>
                      <a:pt x="927" y="649"/>
                    </a:lnTo>
                    <a:lnTo>
                      <a:pt x="919" y="655"/>
                    </a:lnTo>
                    <a:lnTo>
                      <a:pt x="909" y="660"/>
                    </a:lnTo>
                    <a:lnTo>
                      <a:pt x="895" y="664"/>
                    </a:lnTo>
                    <a:lnTo>
                      <a:pt x="879" y="664"/>
                    </a:lnTo>
                    <a:lnTo>
                      <a:pt x="889" y="676"/>
                    </a:lnTo>
                    <a:lnTo>
                      <a:pt x="903" y="686"/>
                    </a:lnTo>
                    <a:lnTo>
                      <a:pt x="919" y="696"/>
                    </a:lnTo>
                    <a:lnTo>
                      <a:pt x="941" y="710"/>
                    </a:lnTo>
                    <a:lnTo>
                      <a:pt x="957" y="719"/>
                    </a:lnTo>
                    <a:lnTo>
                      <a:pt x="973" y="727"/>
                    </a:lnTo>
                    <a:lnTo>
                      <a:pt x="983" y="732"/>
                    </a:lnTo>
                    <a:lnTo>
                      <a:pt x="989" y="738"/>
                    </a:lnTo>
                    <a:lnTo>
                      <a:pt x="991" y="746"/>
                    </a:lnTo>
                    <a:lnTo>
                      <a:pt x="995" y="792"/>
                    </a:lnTo>
                    <a:lnTo>
                      <a:pt x="997" y="818"/>
                    </a:lnTo>
                    <a:lnTo>
                      <a:pt x="999" y="827"/>
                    </a:lnTo>
                    <a:lnTo>
                      <a:pt x="999" y="833"/>
                    </a:lnTo>
                    <a:lnTo>
                      <a:pt x="1007" y="845"/>
                    </a:lnTo>
                    <a:lnTo>
                      <a:pt x="1017" y="857"/>
                    </a:lnTo>
                    <a:lnTo>
                      <a:pt x="1027" y="865"/>
                    </a:lnTo>
                    <a:lnTo>
                      <a:pt x="1043" y="876"/>
                    </a:lnTo>
                    <a:lnTo>
                      <a:pt x="1055" y="883"/>
                    </a:lnTo>
                    <a:lnTo>
                      <a:pt x="1057" y="941"/>
                    </a:lnTo>
                    <a:lnTo>
                      <a:pt x="1091" y="953"/>
                    </a:lnTo>
                    <a:lnTo>
                      <a:pt x="1057" y="943"/>
                    </a:lnTo>
                    <a:lnTo>
                      <a:pt x="1055" y="962"/>
                    </a:lnTo>
                    <a:lnTo>
                      <a:pt x="1049" y="896"/>
                    </a:lnTo>
                    <a:lnTo>
                      <a:pt x="1047" y="884"/>
                    </a:lnTo>
                    <a:lnTo>
                      <a:pt x="1029" y="874"/>
                    </a:lnTo>
                    <a:lnTo>
                      <a:pt x="1019" y="867"/>
                    </a:lnTo>
                    <a:lnTo>
                      <a:pt x="1007" y="858"/>
                    </a:lnTo>
                    <a:lnTo>
                      <a:pt x="997" y="849"/>
                    </a:lnTo>
                    <a:lnTo>
                      <a:pt x="991" y="840"/>
                    </a:lnTo>
                    <a:lnTo>
                      <a:pt x="987" y="831"/>
                    </a:lnTo>
                    <a:lnTo>
                      <a:pt x="985" y="818"/>
                    </a:lnTo>
                    <a:lnTo>
                      <a:pt x="983" y="805"/>
                    </a:lnTo>
                    <a:lnTo>
                      <a:pt x="979" y="773"/>
                    </a:lnTo>
                    <a:lnTo>
                      <a:pt x="977" y="745"/>
                    </a:lnTo>
                    <a:lnTo>
                      <a:pt x="973" y="738"/>
                    </a:lnTo>
                    <a:lnTo>
                      <a:pt x="965" y="733"/>
                    </a:lnTo>
                    <a:lnTo>
                      <a:pt x="947" y="724"/>
                    </a:lnTo>
                    <a:lnTo>
                      <a:pt x="929" y="715"/>
                    </a:lnTo>
                    <a:lnTo>
                      <a:pt x="913" y="704"/>
                    </a:lnTo>
                    <a:lnTo>
                      <a:pt x="877" y="682"/>
                    </a:lnTo>
                    <a:lnTo>
                      <a:pt x="865" y="707"/>
                    </a:lnTo>
                    <a:lnTo>
                      <a:pt x="857" y="733"/>
                    </a:lnTo>
                    <a:lnTo>
                      <a:pt x="853" y="746"/>
                    </a:lnTo>
                    <a:lnTo>
                      <a:pt x="873" y="755"/>
                    </a:lnTo>
                    <a:lnTo>
                      <a:pt x="891" y="765"/>
                    </a:lnTo>
                    <a:lnTo>
                      <a:pt x="905" y="765"/>
                    </a:lnTo>
                    <a:lnTo>
                      <a:pt x="939" y="762"/>
                    </a:lnTo>
                    <a:lnTo>
                      <a:pt x="897" y="769"/>
                    </a:lnTo>
                    <a:lnTo>
                      <a:pt x="907" y="776"/>
                    </a:lnTo>
                    <a:lnTo>
                      <a:pt x="931" y="794"/>
                    </a:lnTo>
                    <a:lnTo>
                      <a:pt x="949" y="809"/>
                    </a:lnTo>
                    <a:lnTo>
                      <a:pt x="961" y="824"/>
                    </a:lnTo>
                    <a:lnTo>
                      <a:pt x="969" y="837"/>
                    </a:lnTo>
                    <a:lnTo>
                      <a:pt x="975" y="850"/>
                    </a:lnTo>
                    <a:lnTo>
                      <a:pt x="979" y="867"/>
                    </a:lnTo>
                    <a:lnTo>
                      <a:pt x="981" y="878"/>
                    </a:lnTo>
                    <a:lnTo>
                      <a:pt x="979" y="894"/>
                    </a:lnTo>
                    <a:lnTo>
                      <a:pt x="981" y="908"/>
                    </a:lnTo>
                    <a:lnTo>
                      <a:pt x="981" y="918"/>
                    </a:lnTo>
                    <a:lnTo>
                      <a:pt x="987" y="939"/>
                    </a:lnTo>
                    <a:lnTo>
                      <a:pt x="999" y="949"/>
                    </a:lnTo>
                    <a:lnTo>
                      <a:pt x="1007" y="956"/>
                    </a:lnTo>
                    <a:lnTo>
                      <a:pt x="1017" y="1018"/>
                    </a:lnTo>
                    <a:lnTo>
                      <a:pt x="1035" y="1022"/>
                    </a:lnTo>
                    <a:lnTo>
                      <a:pt x="1051" y="1027"/>
                    </a:lnTo>
                    <a:lnTo>
                      <a:pt x="1065" y="1029"/>
                    </a:lnTo>
                    <a:lnTo>
                      <a:pt x="1085" y="1025"/>
                    </a:lnTo>
                    <a:lnTo>
                      <a:pt x="1065" y="1032"/>
                    </a:lnTo>
                    <a:lnTo>
                      <a:pt x="1049" y="1030"/>
                    </a:lnTo>
                    <a:lnTo>
                      <a:pt x="1033" y="1026"/>
                    </a:lnTo>
                    <a:lnTo>
                      <a:pt x="1017" y="1023"/>
                    </a:lnTo>
                    <a:lnTo>
                      <a:pt x="1021" y="1032"/>
                    </a:lnTo>
                    <a:lnTo>
                      <a:pt x="1029" y="1042"/>
                    </a:lnTo>
                    <a:lnTo>
                      <a:pt x="1047" y="1055"/>
                    </a:lnTo>
                    <a:lnTo>
                      <a:pt x="1071" y="1067"/>
                    </a:lnTo>
                    <a:lnTo>
                      <a:pt x="1047" y="1057"/>
                    </a:lnTo>
                    <a:lnTo>
                      <a:pt x="1033" y="1051"/>
                    </a:lnTo>
                    <a:lnTo>
                      <a:pt x="1025" y="1044"/>
                    </a:lnTo>
                    <a:lnTo>
                      <a:pt x="1015" y="1036"/>
                    </a:lnTo>
                    <a:lnTo>
                      <a:pt x="1007" y="1018"/>
                    </a:lnTo>
                    <a:lnTo>
                      <a:pt x="1001" y="976"/>
                    </a:lnTo>
                    <a:lnTo>
                      <a:pt x="999" y="958"/>
                    </a:lnTo>
                    <a:lnTo>
                      <a:pt x="989" y="950"/>
                    </a:lnTo>
                    <a:lnTo>
                      <a:pt x="979" y="943"/>
                    </a:lnTo>
                    <a:lnTo>
                      <a:pt x="973" y="923"/>
                    </a:lnTo>
                    <a:lnTo>
                      <a:pt x="969" y="902"/>
                    </a:lnTo>
                    <a:lnTo>
                      <a:pt x="969" y="883"/>
                    </a:lnTo>
                    <a:lnTo>
                      <a:pt x="965" y="863"/>
                    </a:lnTo>
                    <a:lnTo>
                      <a:pt x="963" y="850"/>
                    </a:lnTo>
                    <a:lnTo>
                      <a:pt x="953" y="831"/>
                    </a:lnTo>
                    <a:lnTo>
                      <a:pt x="943" y="816"/>
                    </a:lnTo>
                    <a:lnTo>
                      <a:pt x="931" y="804"/>
                    </a:lnTo>
                    <a:lnTo>
                      <a:pt x="911" y="790"/>
                    </a:lnTo>
                    <a:lnTo>
                      <a:pt x="889" y="774"/>
                    </a:lnTo>
                    <a:lnTo>
                      <a:pt x="871" y="763"/>
                    </a:lnTo>
                    <a:lnTo>
                      <a:pt x="855" y="757"/>
                    </a:lnTo>
                    <a:lnTo>
                      <a:pt x="845" y="759"/>
                    </a:lnTo>
                    <a:lnTo>
                      <a:pt x="843" y="779"/>
                    </a:lnTo>
                    <a:lnTo>
                      <a:pt x="843" y="798"/>
                    </a:lnTo>
                    <a:lnTo>
                      <a:pt x="845" y="814"/>
                    </a:lnTo>
                    <a:lnTo>
                      <a:pt x="849" y="826"/>
                    </a:lnTo>
                    <a:lnTo>
                      <a:pt x="855" y="838"/>
                    </a:lnTo>
                    <a:lnTo>
                      <a:pt x="869" y="856"/>
                    </a:lnTo>
                    <a:lnTo>
                      <a:pt x="889" y="874"/>
                    </a:lnTo>
                    <a:lnTo>
                      <a:pt x="909" y="892"/>
                    </a:lnTo>
                    <a:lnTo>
                      <a:pt x="927" y="911"/>
                    </a:lnTo>
                    <a:lnTo>
                      <a:pt x="945" y="932"/>
                    </a:lnTo>
                    <a:lnTo>
                      <a:pt x="953" y="945"/>
                    </a:lnTo>
                    <a:lnTo>
                      <a:pt x="957" y="953"/>
                    </a:lnTo>
                    <a:lnTo>
                      <a:pt x="963" y="975"/>
                    </a:lnTo>
                    <a:lnTo>
                      <a:pt x="967" y="994"/>
                    </a:lnTo>
                    <a:lnTo>
                      <a:pt x="997" y="1002"/>
                    </a:lnTo>
                    <a:lnTo>
                      <a:pt x="969" y="997"/>
                    </a:lnTo>
                    <a:lnTo>
                      <a:pt x="971" y="1007"/>
                    </a:lnTo>
                    <a:lnTo>
                      <a:pt x="975" y="1019"/>
                    </a:lnTo>
                    <a:lnTo>
                      <a:pt x="983" y="1031"/>
                    </a:lnTo>
                    <a:lnTo>
                      <a:pt x="995" y="1046"/>
                    </a:lnTo>
                    <a:lnTo>
                      <a:pt x="975" y="1027"/>
                    </a:lnTo>
                    <a:lnTo>
                      <a:pt x="965" y="1012"/>
                    </a:lnTo>
                    <a:lnTo>
                      <a:pt x="961" y="1004"/>
                    </a:lnTo>
                    <a:lnTo>
                      <a:pt x="957" y="992"/>
                    </a:lnTo>
                    <a:lnTo>
                      <a:pt x="955" y="980"/>
                    </a:lnTo>
                    <a:lnTo>
                      <a:pt x="947" y="959"/>
                    </a:lnTo>
                    <a:lnTo>
                      <a:pt x="939" y="944"/>
                    </a:lnTo>
                    <a:lnTo>
                      <a:pt x="921" y="923"/>
                    </a:lnTo>
                    <a:lnTo>
                      <a:pt x="899" y="902"/>
                    </a:lnTo>
                    <a:lnTo>
                      <a:pt x="875" y="879"/>
                    </a:lnTo>
                    <a:lnTo>
                      <a:pt x="861" y="866"/>
                    </a:lnTo>
                    <a:lnTo>
                      <a:pt x="847" y="851"/>
                    </a:lnTo>
                    <a:lnTo>
                      <a:pt x="837" y="840"/>
                    </a:lnTo>
                    <a:lnTo>
                      <a:pt x="831" y="826"/>
                    </a:lnTo>
                    <a:lnTo>
                      <a:pt x="829" y="809"/>
                    </a:lnTo>
                    <a:lnTo>
                      <a:pt x="827" y="790"/>
                    </a:lnTo>
                    <a:lnTo>
                      <a:pt x="829" y="764"/>
                    </a:lnTo>
                    <a:lnTo>
                      <a:pt x="833" y="748"/>
                    </a:lnTo>
                    <a:lnTo>
                      <a:pt x="817" y="741"/>
                    </a:lnTo>
                    <a:lnTo>
                      <a:pt x="797" y="740"/>
                    </a:lnTo>
                    <a:lnTo>
                      <a:pt x="769" y="740"/>
                    </a:lnTo>
                    <a:lnTo>
                      <a:pt x="817" y="737"/>
                    </a:lnTo>
                    <a:lnTo>
                      <a:pt x="837" y="741"/>
                    </a:lnTo>
                    <a:lnTo>
                      <a:pt x="843" y="720"/>
                    </a:lnTo>
                    <a:lnTo>
                      <a:pt x="849" y="701"/>
                    </a:lnTo>
                    <a:lnTo>
                      <a:pt x="863" y="674"/>
                    </a:lnTo>
                    <a:lnTo>
                      <a:pt x="853" y="659"/>
                    </a:lnTo>
                    <a:lnTo>
                      <a:pt x="835" y="632"/>
                    </a:lnTo>
                    <a:lnTo>
                      <a:pt x="821" y="615"/>
                    </a:lnTo>
                    <a:lnTo>
                      <a:pt x="807" y="599"/>
                    </a:lnTo>
                    <a:lnTo>
                      <a:pt x="793" y="582"/>
                    </a:lnTo>
                    <a:lnTo>
                      <a:pt x="777" y="565"/>
                    </a:lnTo>
                    <a:lnTo>
                      <a:pt x="763" y="546"/>
                    </a:lnTo>
                    <a:lnTo>
                      <a:pt x="755" y="530"/>
                    </a:lnTo>
                    <a:lnTo>
                      <a:pt x="749" y="511"/>
                    </a:lnTo>
                    <a:lnTo>
                      <a:pt x="735" y="467"/>
                    </a:lnTo>
                    <a:lnTo>
                      <a:pt x="721" y="423"/>
                    </a:lnTo>
                    <a:lnTo>
                      <a:pt x="709" y="424"/>
                    </a:lnTo>
                    <a:lnTo>
                      <a:pt x="701" y="427"/>
                    </a:lnTo>
                    <a:lnTo>
                      <a:pt x="691" y="434"/>
                    </a:lnTo>
                    <a:lnTo>
                      <a:pt x="687" y="443"/>
                    </a:lnTo>
                    <a:lnTo>
                      <a:pt x="685" y="468"/>
                    </a:lnTo>
                    <a:lnTo>
                      <a:pt x="691" y="494"/>
                    </a:lnTo>
                    <a:lnTo>
                      <a:pt x="691" y="516"/>
                    </a:lnTo>
                    <a:lnTo>
                      <a:pt x="691" y="532"/>
                    </a:lnTo>
                    <a:lnTo>
                      <a:pt x="695" y="541"/>
                    </a:lnTo>
                    <a:lnTo>
                      <a:pt x="703" y="551"/>
                    </a:lnTo>
                    <a:lnTo>
                      <a:pt x="721" y="566"/>
                    </a:lnTo>
                    <a:lnTo>
                      <a:pt x="741" y="586"/>
                    </a:lnTo>
                    <a:lnTo>
                      <a:pt x="769" y="612"/>
                    </a:lnTo>
                    <a:lnTo>
                      <a:pt x="785" y="635"/>
                    </a:lnTo>
                    <a:lnTo>
                      <a:pt x="791" y="653"/>
                    </a:lnTo>
                    <a:lnTo>
                      <a:pt x="801" y="669"/>
                    </a:lnTo>
                    <a:lnTo>
                      <a:pt x="807" y="689"/>
                    </a:lnTo>
                    <a:lnTo>
                      <a:pt x="831" y="722"/>
                    </a:lnTo>
                    <a:lnTo>
                      <a:pt x="809" y="697"/>
                    </a:lnTo>
                    <a:lnTo>
                      <a:pt x="795" y="671"/>
                    </a:lnTo>
                    <a:lnTo>
                      <a:pt x="783" y="654"/>
                    </a:lnTo>
                    <a:lnTo>
                      <a:pt x="777" y="636"/>
                    </a:lnTo>
                    <a:lnTo>
                      <a:pt x="767" y="621"/>
                    </a:lnTo>
                    <a:lnTo>
                      <a:pt x="753" y="606"/>
                    </a:lnTo>
                    <a:lnTo>
                      <a:pt x="735" y="588"/>
                    </a:lnTo>
                    <a:lnTo>
                      <a:pt x="713" y="568"/>
                    </a:lnTo>
                    <a:lnTo>
                      <a:pt x="697" y="556"/>
                    </a:lnTo>
                    <a:lnTo>
                      <a:pt x="687" y="545"/>
                    </a:lnTo>
                    <a:lnTo>
                      <a:pt x="683" y="536"/>
                    </a:lnTo>
                    <a:lnTo>
                      <a:pt x="683" y="516"/>
                    </a:lnTo>
                    <a:lnTo>
                      <a:pt x="683" y="501"/>
                    </a:lnTo>
                    <a:lnTo>
                      <a:pt x="675" y="471"/>
                    </a:lnTo>
                    <a:lnTo>
                      <a:pt x="675" y="455"/>
                    </a:lnTo>
                    <a:lnTo>
                      <a:pt x="677" y="438"/>
                    </a:lnTo>
                    <a:lnTo>
                      <a:pt x="681" y="427"/>
                    </a:lnTo>
                    <a:lnTo>
                      <a:pt x="689" y="420"/>
                    </a:lnTo>
                    <a:lnTo>
                      <a:pt x="703" y="413"/>
                    </a:lnTo>
                    <a:lnTo>
                      <a:pt x="717" y="410"/>
                    </a:lnTo>
                    <a:lnTo>
                      <a:pt x="707" y="375"/>
                    </a:lnTo>
                    <a:lnTo>
                      <a:pt x="693" y="329"/>
                    </a:lnTo>
                    <a:lnTo>
                      <a:pt x="681" y="297"/>
                    </a:lnTo>
                    <a:lnTo>
                      <a:pt x="671" y="273"/>
                    </a:lnTo>
                    <a:lnTo>
                      <a:pt x="665" y="258"/>
                    </a:lnTo>
                    <a:lnTo>
                      <a:pt x="655" y="235"/>
                    </a:lnTo>
                    <a:lnTo>
                      <a:pt x="645" y="219"/>
                    </a:lnTo>
                    <a:lnTo>
                      <a:pt x="633" y="199"/>
                    </a:lnTo>
                    <a:lnTo>
                      <a:pt x="621" y="183"/>
                    </a:lnTo>
                    <a:lnTo>
                      <a:pt x="611" y="169"/>
                    </a:lnTo>
                    <a:lnTo>
                      <a:pt x="599" y="156"/>
                    </a:lnTo>
                    <a:lnTo>
                      <a:pt x="587" y="145"/>
                    </a:lnTo>
                    <a:lnTo>
                      <a:pt x="565" y="131"/>
                    </a:lnTo>
                    <a:lnTo>
                      <a:pt x="559" y="146"/>
                    </a:lnTo>
                    <a:lnTo>
                      <a:pt x="549" y="161"/>
                    </a:lnTo>
                    <a:lnTo>
                      <a:pt x="541" y="173"/>
                    </a:lnTo>
                    <a:lnTo>
                      <a:pt x="532" y="186"/>
                    </a:lnTo>
                    <a:lnTo>
                      <a:pt x="516" y="202"/>
                    </a:lnTo>
                    <a:lnTo>
                      <a:pt x="508" y="221"/>
                    </a:lnTo>
                    <a:lnTo>
                      <a:pt x="506" y="244"/>
                    </a:lnTo>
                    <a:lnTo>
                      <a:pt x="508" y="261"/>
                    </a:lnTo>
                    <a:lnTo>
                      <a:pt x="516" y="284"/>
                    </a:lnTo>
                    <a:lnTo>
                      <a:pt x="522" y="303"/>
                    </a:lnTo>
                    <a:lnTo>
                      <a:pt x="530" y="319"/>
                    </a:lnTo>
                    <a:lnTo>
                      <a:pt x="535" y="335"/>
                    </a:lnTo>
                    <a:lnTo>
                      <a:pt x="539" y="351"/>
                    </a:lnTo>
                    <a:lnTo>
                      <a:pt x="541" y="364"/>
                    </a:lnTo>
                    <a:lnTo>
                      <a:pt x="541" y="386"/>
                    </a:lnTo>
                    <a:lnTo>
                      <a:pt x="537" y="407"/>
                    </a:lnTo>
                    <a:lnTo>
                      <a:pt x="514" y="466"/>
                    </a:lnTo>
                    <a:lnTo>
                      <a:pt x="524" y="421"/>
                    </a:lnTo>
                    <a:lnTo>
                      <a:pt x="530" y="403"/>
                    </a:lnTo>
                    <a:lnTo>
                      <a:pt x="532" y="391"/>
                    </a:lnTo>
                    <a:lnTo>
                      <a:pt x="530" y="379"/>
                    </a:lnTo>
                    <a:lnTo>
                      <a:pt x="524" y="361"/>
                    </a:lnTo>
                    <a:lnTo>
                      <a:pt x="520" y="340"/>
                    </a:lnTo>
                    <a:lnTo>
                      <a:pt x="512" y="321"/>
                    </a:lnTo>
                    <a:lnTo>
                      <a:pt x="504" y="302"/>
                    </a:lnTo>
                    <a:lnTo>
                      <a:pt x="496" y="286"/>
                    </a:lnTo>
                    <a:lnTo>
                      <a:pt x="490" y="271"/>
                    </a:lnTo>
                    <a:lnTo>
                      <a:pt x="486" y="251"/>
                    </a:lnTo>
                    <a:lnTo>
                      <a:pt x="484" y="235"/>
                    </a:lnTo>
                    <a:lnTo>
                      <a:pt x="488" y="215"/>
                    </a:lnTo>
                    <a:lnTo>
                      <a:pt x="494" y="200"/>
                    </a:lnTo>
                    <a:lnTo>
                      <a:pt x="504" y="186"/>
                    </a:lnTo>
                    <a:lnTo>
                      <a:pt x="516" y="173"/>
                    </a:lnTo>
                    <a:lnTo>
                      <a:pt x="533" y="150"/>
                    </a:lnTo>
                    <a:lnTo>
                      <a:pt x="539" y="137"/>
                    </a:lnTo>
                    <a:lnTo>
                      <a:pt x="543" y="122"/>
                    </a:lnTo>
                    <a:lnTo>
                      <a:pt x="530" y="114"/>
                    </a:lnTo>
                    <a:lnTo>
                      <a:pt x="506" y="105"/>
                    </a:lnTo>
                    <a:lnTo>
                      <a:pt x="488" y="98"/>
                    </a:lnTo>
                    <a:lnTo>
                      <a:pt x="468" y="91"/>
                    </a:lnTo>
                    <a:lnTo>
                      <a:pt x="436" y="79"/>
                    </a:lnTo>
                    <a:lnTo>
                      <a:pt x="402" y="68"/>
                    </a:lnTo>
                    <a:lnTo>
                      <a:pt x="376" y="60"/>
                    </a:lnTo>
                    <a:lnTo>
                      <a:pt x="350" y="52"/>
                    </a:lnTo>
                    <a:lnTo>
                      <a:pt x="314" y="41"/>
                    </a:lnTo>
                    <a:lnTo>
                      <a:pt x="280" y="33"/>
                    </a:lnTo>
                    <a:lnTo>
                      <a:pt x="258" y="28"/>
                    </a:lnTo>
                    <a:lnTo>
                      <a:pt x="228" y="22"/>
                    </a:lnTo>
                    <a:lnTo>
                      <a:pt x="198" y="17"/>
                    </a:lnTo>
                    <a:lnTo>
                      <a:pt x="170" y="14"/>
                    </a:lnTo>
                    <a:lnTo>
                      <a:pt x="142" y="12"/>
                    </a:lnTo>
                    <a:lnTo>
                      <a:pt x="118" y="13"/>
                    </a:lnTo>
                    <a:lnTo>
                      <a:pt x="98" y="22"/>
                    </a:lnTo>
                    <a:lnTo>
                      <a:pt x="86" y="36"/>
                    </a:lnTo>
                    <a:lnTo>
                      <a:pt x="80" y="53"/>
                    </a:lnTo>
                    <a:lnTo>
                      <a:pt x="74" y="74"/>
                    </a:lnTo>
                    <a:lnTo>
                      <a:pt x="74" y="103"/>
                    </a:lnTo>
                    <a:lnTo>
                      <a:pt x="70" y="130"/>
                    </a:lnTo>
                    <a:lnTo>
                      <a:pt x="58" y="149"/>
                    </a:lnTo>
                    <a:lnTo>
                      <a:pt x="32" y="175"/>
                    </a:lnTo>
                    <a:lnTo>
                      <a:pt x="0" y="163"/>
                    </a:lnTo>
                    <a:lnTo>
                      <a:pt x="24" y="140"/>
                    </a:lnTo>
                    <a:lnTo>
                      <a:pt x="36" y="124"/>
                    </a:lnTo>
                    <a:lnTo>
                      <a:pt x="38" y="102"/>
                    </a:lnTo>
                    <a:lnTo>
                      <a:pt x="40" y="82"/>
                    </a:lnTo>
                    <a:lnTo>
                      <a:pt x="44" y="57"/>
                    </a:lnTo>
                    <a:lnTo>
                      <a:pt x="52" y="39"/>
                    </a:lnTo>
                    <a:lnTo>
                      <a:pt x="62" y="22"/>
                    </a:lnTo>
                    <a:lnTo>
                      <a:pt x="80" y="10"/>
                    </a:lnTo>
                    <a:lnTo>
                      <a:pt x="102" y="2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992" name="Freeform 56"/>
              <p:cNvSpPr>
                <a:spLocks/>
              </p:cNvSpPr>
              <p:nvPr/>
            </p:nvSpPr>
            <p:spPr bwMode="auto">
              <a:xfrm>
                <a:off x="2335" y="2047"/>
                <a:ext cx="601" cy="1067"/>
              </a:xfrm>
              <a:custGeom>
                <a:avLst/>
                <a:gdLst/>
                <a:ahLst/>
                <a:cxnLst>
                  <a:cxn ang="0">
                    <a:pos x="1149" y="45"/>
                  </a:cxn>
                  <a:cxn ang="0">
                    <a:pos x="957" y="0"/>
                  </a:cxn>
                  <a:cxn ang="0">
                    <a:pos x="689" y="57"/>
                  </a:cxn>
                  <a:cxn ang="0">
                    <a:pos x="492" y="60"/>
                  </a:cxn>
                  <a:cxn ang="0">
                    <a:pos x="478" y="73"/>
                  </a:cxn>
                  <a:cxn ang="0">
                    <a:pos x="488" y="69"/>
                  </a:cxn>
                  <a:cxn ang="0">
                    <a:pos x="615" y="82"/>
                  </a:cxn>
                  <a:cxn ang="0">
                    <a:pos x="462" y="162"/>
                  </a:cxn>
                  <a:cxn ang="0">
                    <a:pos x="364" y="161"/>
                  </a:cxn>
                  <a:cxn ang="0">
                    <a:pos x="456" y="167"/>
                  </a:cxn>
                  <a:cxn ang="0">
                    <a:pos x="346" y="244"/>
                  </a:cxn>
                  <a:cxn ang="0">
                    <a:pos x="404" y="247"/>
                  </a:cxn>
                  <a:cxn ang="0">
                    <a:pos x="296" y="345"/>
                  </a:cxn>
                  <a:cxn ang="0">
                    <a:pos x="188" y="431"/>
                  </a:cxn>
                  <a:cxn ang="0">
                    <a:pos x="254" y="401"/>
                  </a:cxn>
                  <a:cxn ang="0">
                    <a:pos x="240" y="503"/>
                  </a:cxn>
                  <a:cxn ang="0">
                    <a:pos x="258" y="492"/>
                  </a:cxn>
                  <a:cxn ang="0">
                    <a:pos x="306" y="355"/>
                  </a:cxn>
                  <a:cxn ang="0">
                    <a:pos x="386" y="295"/>
                  </a:cxn>
                  <a:cxn ang="0">
                    <a:pos x="308" y="545"/>
                  </a:cxn>
                  <a:cxn ang="0">
                    <a:pos x="190" y="653"/>
                  </a:cxn>
                  <a:cxn ang="0">
                    <a:pos x="178" y="583"/>
                  </a:cxn>
                  <a:cxn ang="0">
                    <a:pos x="140" y="640"/>
                  </a:cxn>
                  <a:cxn ang="0">
                    <a:pos x="146" y="644"/>
                  </a:cxn>
                  <a:cxn ang="0">
                    <a:pos x="202" y="676"/>
                  </a:cxn>
                  <a:cxn ang="0">
                    <a:pos x="102" y="738"/>
                  </a:cxn>
                  <a:cxn ang="0">
                    <a:pos x="74" y="857"/>
                  </a:cxn>
                  <a:cxn ang="0">
                    <a:pos x="36" y="962"/>
                  </a:cxn>
                  <a:cxn ang="0">
                    <a:pos x="100" y="840"/>
                  </a:cxn>
                  <a:cxn ang="0">
                    <a:pos x="126" y="733"/>
                  </a:cxn>
                  <a:cxn ang="0">
                    <a:pos x="238" y="746"/>
                  </a:cxn>
                  <a:cxn ang="0">
                    <a:pos x="160" y="794"/>
                  </a:cxn>
                  <a:cxn ang="0">
                    <a:pos x="112" y="894"/>
                  </a:cxn>
                  <a:cxn ang="0">
                    <a:pos x="56" y="1022"/>
                  </a:cxn>
                  <a:cxn ang="0">
                    <a:pos x="74" y="1023"/>
                  </a:cxn>
                  <a:cxn ang="0">
                    <a:pos x="66" y="1044"/>
                  </a:cxn>
                  <a:cxn ang="0">
                    <a:pos x="118" y="923"/>
                  </a:cxn>
                  <a:cxn ang="0">
                    <a:pos x="160" y="804"/>
                  </a:cxn>
                  <a:cxn ang="0">
                    <a:pos x="248" y="798"/>
                  </a:cxn>
                  <a:cxn ang="0">
                    <a:pos x="164" y="911"/>
                  </a:cxn>
                  <a:cxn ang="0">
                    <a:pos x="122" y="997"/>
                  </a:cxn>
                  <a:cxn ang="0">
                    <a:pos x="130" y="1004"/>
                  </a:cxn>
                  <a:cxn ang="0">
                    <a:pos x="216" y="879"/>
                  </a:cxn>
                  <a:cxn ang="0">
                    <a:pos x="262" y="764"/>
                  </a:cxn>
                  <a:cxn ang="0">
                    <a:pos x="248" y="720"/>
                  </a:cxn>
                  <a:cxn ang="0">
                    <a:pos x="298" y="582"/>
                  </a:cxn>
                  <a:cxn ang="0">
                    <a:pos x="382" y="424"/>
                  </a:cxn>
                  <a:cxn ang="0">
                    <a:pos x="400" y="532"/>
                  </a:cxn>
                  <a:cxn ang="0">
                    <a:pos x="300" y="653"/>
                  </a:cxn>
                  <a:cxn ang="0">
                    <a:pos x="314" y="636"/>
                  </a:cxn>
                  <a:cxn ang="0">
                    <a:pos x="408" y="536"/>
                  </a:cxn>
                  <a:cxn ang="0">
                    <a:pos x="402" y="420"/>
                  </a:cxn>
                  <a:cxn ang="0">
                    <a:pos x="426" y="258"/>
                  </a:cxn>
                  <a:cxn ang="0">
                    <a:pos x="504" y="145"/>
                  </a:cxn>
                  <a:cxn ang="0">
                    <a:pos x="583" y="221"/>
                  </a:cxn>
                  <a:cxn ang="0">
                    <a:pos x="553" y="351"/>
                  </a:cxn>
                  <a:cxn ang="0">
                    <a:pos x="561" y="391"/>
                  </a:cxn>
                  <a:cxn ang="0">
                    <a:pos x="601" y="271"/>
                  </a:cxn>
                  <a:cxn ang="0">
                    <a:pos x="559" y="150"/>
                  </a:cxn>
                  <a:cxn ang="0">
                    <a:pos x="655" y="79"/>
                  </a:cxn>
                  <a:cxn ang="0">
                    <a:pos x="863" y="22"/>
                  </a:cxn>
                  <a:cxn ang="0">
                    <a:pos x="1045" y="22"/>
                  </a:cxn>
                  <a:cxn ang="0">
                    <a:pos x="1147" y="86"/>
                  </a:cxn>
                </a:cxnLst>
                <a:rect l="0" t="0" r="r" b="b"/>
                <a:pathLst>
                  <a:path w="1203" h="1067">
                    <a:moveTo>
                      <a:pt x="1203" y="163"/>
                    </a:moveTo>
                    <a:lnTo>
                      <a:pt x="1195" y="123"/>
                    </a:lnTo>
                    <a:lnTo>
                      <a:pt x="1185" y="93"/>
                    </a:lnTo>
                    <a:lnTo>
                      <a:pt x="1181" y="80"/>
                    </a:lnTo>
                    <a:lnTo>
                      <a:pt x="1173" y="68"/>
                    </a:lnTo>
                    <a:lnTo>
                      <a:pt x="1163" y="57"/>
                    </a:lnTo>
                    <a:lnTo>
                      <a:pt x="1149" y="45"/>
                    </a:lnTo>
                    <a:lnTo>
                      <a:pt x="1129" y="34"/>
                    </a:lnTo>
                    <a:lnTo>
                      <a:pt x="1111" y="25"/>
                    </a:lnTo>
                    <a:lnTo>
                      <a:pt x="1091" y="17"/>
                    </a:lnTo>
                    <a:lnTo>
                      <a:pt x="1065" y="10"/>
                    </a:lnTo>
                    <a:lnTo>
                      <a:pt x="1039" y="5"/>
                    </a:lnTo>
                    <a:lnTo>
                      <a:pt x="1015" y="2"/>
                    </a:lnTo>
                    <a:lnTo>
                      <a:pt x="957" y="0"/>
                    </a:lnTo>
                    <a:lnTo>
                      <a:pt x="905" y="5"/>
                    </a:lnTo>
                    <a:lnTo>
                      <a:pt x="865" y="11"/>
                    </a:lnTo>
                    <a:lnTo>
                      <a:pt x="829" y="19"/>
                    </a:lnTo>
                    <a:lnTo>
                      <a:pt x="805" y="24"/>
                    </a:lnTo>
                    <a:lnTo>
                      <a:pt x="773" y="33"/>
                    </a:lnTo>
                    <a:lnTo>
                      <a:pt x="731" y="45"/>
                    </a:lnTo>
                    <a:lnTo>
                      <a:pt x="689" y="57"/>
                    </a:lnTo>
                    <a:lnTo>
                      <a:pt x="667" y="64"/>
                    </a:lnTo>
                    <a:lnTo>
                      <a:pt x="651" y="65"/>
                    </a:lnTo>
                    <a:lnTo>
                      <a:pt x="601" y="62"/>
                    </a:lnTo>
                    <a:lnTo>
                      <a:pt x="561" y="60"/>
                    </a:lnTo>
                    <a:lnTo>
                      <a:pt x="534" y="60"/>
                    </a:lnTo>
                    <a:lnTo>
                      <a:pt x="510" y="60"/>
                    </a:lnTo>
                    <a:lnTo>
                      <a:pt x="492" y="60"/>
                    </a:lnTo>
                    <a:lnTo>
                      <a:pt x="462" y="63"/>
                    </a:lnTo>
                    <a:lnTo>
                      <a:pt x="442" y="68"/>
                    </a:lnTo>
                    <a:lnTo>
                      <a:pt x="418" y="78"/>
                    </a:lnTo>
                    <a:lnTo>
                      <a:pt x="438" y="72"/>
                    </a:lnTo>
                    <a:lnTo>
                      <a:pt x="454" y="69"/>
                    </a:lnTo>
                    <a:lnTo>
                      <a:pt x="472" y="68"/>
                    </a:lnTo>
                    <a:lnTo>
                      <a:pt x="478" y="73"/>
                    </a:lnTo>
                    <a:lnTo>
                      <a:pt x="480" y="82"/>
                    </a:lnTo>
                    <a:lnTo>
                      <a:pt x="474" y="91"/>
                    </a:lnTo>
                    <a:lnTo>
                      <a:pt x="462" y="102"/>
                    </a:lnTo>
                    <a:lnTo>
                      <a:pt x="476" y="94"/>
                    </a:lnTo>
                    <a:lnTo>
                      <a:pt x="484" y="87"/>
                    </a:lnTo>
                    <a:lnTo>
                      <a:pt x="490" y="77"/>
                    </a:lnTo>
                    <a:lnTo>
                      <a:pt x="488" y="69"/>
                    </a:lnTo>
                    <a:lnTo>
                      <a:pt x="498" y="66"/>
                    </a:lnTo>
                    <a:lnTo>
                      <a:pt x="520" y="65"/>
                    </a:lnTo>
                    <a:lnTo>
                      <a:pt x="545" y="65"/>
                    </a:lnTo>
                    <a:lnTo>
                      <a:pt x="571" y="65"/>
                    </a:lnTo>
                    <a:lnTo>
                      <a:pt x="613" y="68"/>
                    </a:lnTo>
                    <a:lnTo>
                      <a:pt x="643" y="72"/>
                    </a:lnTo>
                    <a:lnTo>
                      <a:pt x="615" y="82"/>
                    </a:lnTo>
                    <a:lnTo>
                      <a:pt x="571" y="97"/>
                    </a:lnTo>
                    <a:lnTo>
                      <a:pt x="544" y="109"/>
                    </a:lnTo>
                    <a:lnTo>
                      <a:pt x="522" y="118"/>
                    </a:lnTo>
                    <a:lnTo>
                      <a:pt x="504" y="129"/>
                    </a:lnTo>
                    <a:lnTo>
                      <a:pt x="490" y="138"/>
                    </a:lnTo>
                    <a:lnTo>
                      <a:pt x="474" y="150"/>
                    </a:lnTo>
                    <a:lnTo>
                      <a:pt x="462" y="162"/>
                    </a:lnTo>
                    <a:lnTo>
                      <a:pt x="414" y="153"/>
                    </a:lnTo>
                    <a:lnTo>
                      <a:pt x="402" y="139"/>
                    </a:lnTo>
                    <a:lnTo>
                      <a:pt x="392" y="130"/>
                    </a:lnTo>
                    <a:lnTo>
                      <a:pt x="396" y="140"/>
                    </a:lnTo>
                    <a:lnTo>
                      <a:pt x="400" y="152"/>
                    </a:lnTo>
                    <a:lnTo>
                      <a:pt x="386" y="158"/>
                    </a:lnTo>
                    <a:lnTo>
                      <a:pt x="364" y="161"/>
                    </a:lnTo>
                    <a:lnTo>
                      <a:pt x="340" y="161"/>
                    </a:lnTo>
                    <a:lnTo>
                      <a:pt x="364" y="164"/>
                    </a:lnTo>
                    <a:lnTo>
                      <a:pt x="380" y="164"/>
                    </a:lnTo>
                    <a:lnTo>
                      <a:pt x="396" y="160"/>
                    </a:lnTo>
                    <a:lnTo>
                      <a:pt x="406" y="156"/>
                    </a:lnTo>
                    <a:lnTo>
                      <a:pt x="430" y="161"/>
                    </a:lnTo>
                    <a:lnTo>
                      <a:pt x="456" y="167"/>
                    </a:lnTo>
                    <a:lnTo>
                      <a:pt x="448" y="178"/>
                    </a:lnTo>
                    <a:lnTo>
                      <a:pt x="436" y="193"/>
                    </a:lnTo>
                    <a:lnTo>
                      <a:pt x="424" y="211"/>
                    </a:lnTo>
                    <a:lnTo>
                      <a:pt x="408" y="239"/>
                    </a:lnTo>
                    <a:lnTo>
                      <a:pt x="388" y="238"/>
                    </a:lnTo>
                    <a:lnTo>
                      <a:pt x="366" y="239"/>
                    </a:lnTo>
                    <a:lnTo>
                      <a:pt x="346" y="244"/>
                    </a:lnTo>
                    <a:lnTo>
                      <a:pt x="330" y="248"/>
                    </a:lnTo>
                    <a:lnTo>
                      <a:pt x="316" y="259"/>
                    </a:lnTo>
                    <a:lnTo>
                      <a:pt x="334" y="250"/>
                    </a:lnTo>
                    <a:lnTo>
                      <a:pt x="352" y="246"/>
                    </a:lnTo>
                    <a:lnTo>
                      <a:pt x="362" y="244"/>
                    </a:lnTo>
                    <a:lnTo>
                      <a:pt x="382" y="243"/>
                    </a:lnTo>
                    <a:lnTo>
                      <a:pt x="404" y="247"/>
                    </a:lnTo>
                    <a:lnTo>
                      <a:pt x="396" y="264"/>
                    </a:lnTo>
                    <a:lnTo>
                      <a:pt x="368" y="273"/>
                    </a:lnTo>
                    <a:lnTo>
                      <a:pt x="352" y="281"/>
                    </a:lnTo>
                    <a:lnTo>
                      <a:pt x="336" y="293"/>
                    </a:lnTo>
                    <a:lnTo>
                      <a:pt x="322" y="306"/>
                    </a:lnTo>
                    <a:lnTo>
                      <a:pt x="308" y="324"/>
                    </a:lnTo>
                    <a:lnTo>
                      <a:pt x="296" y="345"/>
                    </a:lnTo>
                    <a:lnTo>
                      <a:pt x="284" y="369"/>
                    </a:lnTo>
                    <a:lnTo>
                      <a:pt x="272" y="395"/>
                    </a:lnTo>
                    <a:lnTo>
                      <a:pt x="250" y="395"/>
                    </a:lnTo>
                    <a:lnTo>
                      <a:pt x="230" y="400"/>
                    </a:lnTo>
                    <a:lnTo>
                      <a:pt x="214" y="407"/>
                    </a:lnTo>
                    <a:lnTo>
                      <a:pt x="202" y="416"/>
                    </a:lnTo>
                    <a:lnTo>
                      <a:pt x="188" y="431"/>
                    </a:lnTo>
                    <a:lnTo>
                      <a:pt x="176" y="451"/>
                    </a:lnTo>
                    <a:lnTo>
                      <a:pt x="186" y="438"/>
                    </a:lnTo>
                    <a:lnTo>
                      <a:pt x="198" y="428"/>
                    </a:lnTo>
                    <a:lnTo>
                      <a:pt x="212" y="417"/>
                    </a:lnTo>
                    <a:lnTo>
                      <a:pt x="222" y="410"/>
                    </a:lnTo>
                    <a:lnTo>
                      <a:pt x="236" y="405"/>
                    </a:lnTo>
                    <a:lnTo>
                      <a:pt x="254" y="401"/>
                    </a:lnTo>
                    <a:lnTo>
                      <a:pt x="268" y="402"/>
                    </a:lnTo>
                    <a:lnTo>
                      <a:pt x="264" y="420"/>
                    </a:lnTo>
                    <a:lnTo>
                      <a:pt x="260" y="436"/>
                    </a:lnTo>
                    <a:lnTo>
                      <a:pt x="256" y="451"/>
                    </a:lnTo>
                    <a:lnTo>
                      <a:pt x="252" y="472"/>
                    </a:lnTo>
                    <a:lnTo>
                      <a:pt x="250" y="493"/>
                    </a:lnTo>
                    <a:lnTo>
                      <a:pt x="240" y="503"/>
                    </a:lnTo>
                    <a:lnTo>
                      <a:pt x="206" y="516"/>
                    </a:lnTo>
                    <a:lnTo>
                      <a:pt x="244" y="505"/>
                    </a:lnTo>
                    <a:lnTo>
                      <a:pt x="254" y="498"/>
                    </a:lnTo>
                    <a:lnTo>
                      <a:pt x="264" y="506"/>
                    </a:lnTo>
                    <a:lnTo>
                      <a:pt x="274" y="526"/>
                    </a:lnTo>
                    <a:lnTo>
                      <a:pt x="268" y="509"/>
                    </a:lnTo>
                    <a:lnTo>
                      <a:pt x="258" y="492"/>
                    </a:lnTo>
                    <a:lnTo>
                      <a:pt x="262" y="472"/>
                    </a:lnTo>
                    <a:lnTo>
                      <a:pt x="268" y="450"/>
                    </a:lnTo>
                    <a:lnTo>
                      <a:pt x="274" y="429"/>
                    </a:lnTo>
                    <a:lnTo>
                      <a:pt x="282" y="408"/>
                    </a:lnTo>
                    <a:lnTo>
                      <a:pt x="288" y="393"/>
                    </a:lnTo>
                    <a:lnTo>
                      <a:pt x="296" y="375"/>
                    </a:lnTo>
                    <a:lnTo>
                      <a:pt x="306" y="355"/>
                    </a:lnTo>
                    <a:lnTo>
                      <a:pt x="318" y="334"/>
                    </a:lnTo>
                    <a:lnTo>
                      <a:pt x="326" y="322"/>
                    </a:lnTo>
                    <a:lnTo>
                      <a:pt x="342" y="306"/>
                    </a:lnTo>
                    <a:lnTo>
                      <a:pt x="356" y="295"/>
                    </a:lnTo>
                    <a:lnTo>
                      <a:pt x="374" y="286"/>
                    </a:lnTo>
                    <a:lnTo>
                      <a:pt x="390" y="281"/>
                    </a:lnTo>
                    <a:lnTo>
                      <a:pt x="386" y="295"/>
                    </a:lnTo>
                    <a:lnTo>
                      <a:pt x="380" y="315"/>
                    </a:lnTo>
                    <a:lnTo>
                      <a:pt x="370" y="344"/>
                    </a:lnTo>
                    <a:lnTo>
                      <a:pt x="362" y="377"/>
                    </a:lnTo>
                    <a:lnTo>
                      <a:pt x="354" y="406"/>
                    </a:lnTo>
                    <a:lnTo>
                      <a:pt x="332" y="478"/>
                    </a:lnTo>
                    <a:lnTo>
                      <a:pt x="318" y="524"/>
                    </a:lnTo>
                    <a:lnTo>
                      <a:pt x="308" y="545"/>
                    </a:lnTo>
                    <a:lnTo>
                      <a:pt x="296" y="561"/>
                    </a:lnTo>
                    <a:lnTo>
                      <a:pt x="276" y="584"/>
                    </a:lnTo>
                    <a:lnTo>
                      <a:pt x="258" y="605"/>
                    </a:lnTo>
                    <a:lnTo>
                      <a:pt x="242" y="625"/>
                    </a:lnTo>
                    <a:lnTo>
                      <a:pt x="220" y="653"/>
                    </a:lnTo>
                    <a:lnTo>
                      <a:pt x="204" y="655"/>
                    </a:lnTo>
                    <a:lnTo>
                      <a:pt x="190" y="653"/>
                    </a:lnTo>
                    <a:lnTo>
                      <a:pt x="178" y="647"/>
                    </a:lnTo>
                    <a:lnTo>
                      <a:pt x="170" y="638"/>
                    </a:lnTo>
                    <a:lnTo>
                      <a:pt x="172" y="630"/>
                    </a:lnTo>
                    <a:lnTo>
                      <a:pt x="180" y="616"/>
                    </a:lnTo>
                    <a:lnTo>
                      <a:pt x="184" y="602"/>
                    </a:lnTo>
                    <a:lnTo>
                      <a:pt x="168" y="591"/>
                    </a:lnTo>
                    <a:lnTo>
                      <a:pt x="178" y="583"/>
                    </a:lnTo>
                    <a:lnTo>
                      <a:pt x="174" y="572"/>
                    </a:lnTo>
                    <a:lnTo>
                      <a:pt x="172" y="583"/>
                    </a:lnTo>
                    <a:lnTo>
                      <a:pt x="158" y="591"/>
                    </a:lnTo>
                    <a:lnTo>
                      <a:pt x="172" y="602"/>
                    </a:lnTo>
                    <a:lnTo>
                      <a:pt x="170" y="613"/>
                    </a:lnTo>
                    <a:lnTo>
                      <a:pt x="160" y="635"/>
                    </a:lnTo>
                    <a:lnTo>
                      <a:pt x="140" y="640"/>
                    </a:lnTo>
                    <a:lnTo>
                      <a:pt x="122" y="645"/>
                    </a:lnTo>
                    <a:lnTo>
                      <a:pt x="112" y="651"/>
                    </a:lnTo>
                    <a:lnTo>
                      <a:pt x="106" y="659"/>
                    </a:lnTo>
                    <a:lnTo>
                      <a:pt x="102" y="670"/>
                    </a:lnTo>
                    <a:lnTo>
                      <a:pt x="114" y="656"/>
                    </a:lnTo>
                    <a:lnTo>
                      <a:pt x="128" y="648"/>
                    </a:lnTo>
                    <a:lnTo>
                      <a:pt x="146" y="644"/>
                    </a:lnTo>
                    <a:lnTo>
                      <a:pt x="158" y="643"/>
                    </a:lnTo>
                    <a:lnTo>
                      <a:pt x="164" y="649"/>
                    </a:lnTo>
                    <a:lnTo>
                      <a:pt x="172" y="655"/>
                    </a:lnTo>
                    <a:lnTo>
                      <a:pt x="182" y="660"/>
                    </a:lnTo>
                    <a:lnTo>
                      <a:pt x="196" y="664"/>
                    </a:lnTo>
                    <a:lnTo>
                      <a:pt x="212" y="664"/>
                    </a:lnTo>
                    <a:lnTo>
                      <a:pt x="202" y="676"/>
                    </a:lnTo>
                    <a:lnTo>
                      <a:pt x="188" y="686"/>
                    </a:lnTo>
                    <a:lnTo>
                      <a:pt x="172" y="696"/>
                    </a:lnTo>
                    <a:lnTo>
                      <a:pt x="150" y="710"/>
                    </a:lnTo>
                    <a:lnTo>
                      <a:pt x="134" y="719"/>
                    </a:lnTo>
                    <a:lnTo>
                      <a:pt x="118" y="727"/>
                    </a:lnTo>
                    <a:lnTo>
                      <a:pt x="108" y="732"/>
                    </a:lnTo>
                    <a:lnTo>
                      <a:pt x="102" y="738"/>
                    </a:lnTo>
                    <a:lnTo>
                      <a:pt x="100" y="746"/>
                    </a:lnTo>
                    <a:lnTo>
                      <a:pt x="96" y="792"/>
                    </a:lnTo>
                    <a:lnTo>
                      <a:pt x="94" y="818"/>
                    </a:lnTo>
                    <a:lnTo>
                      <a:pt x="92" y="827"/>
                    </a:lnTo>
                    <a:lnTo>
                      <a:pt x="92" y="833"/>
                    </a:lnTo>
                    <a:lnTo>
                      <a:pt x="84" y="845"/>
                    </a:lnTo>
                    <a:lnTo>
                      <a:pt x="74" y="857"/>
                    </a:lnTo>
                    <a:lnTo>
                      <a:pt x="64" y="865"/>
                    </a:lnTo>
                    <a:lnTo>
                      <a:pt x="48" y="876"/>
                    </a:lnTo>
                    <a:lnTo>
                      <a:pt x="36" y="883"/>
                    </a:lnTo>
                    <a:lnTo>
                      <a:pt x="34" y="941"/>
                    </a:lnTo>
                    <a:lnTo>
                      <a:pt x="0" y="953"/>
                    </a:lnTo>
                    <a:lnTo>
                      <a:pt x="34" y="943"/>
                    </a:lnTo>
                    <a:lnTo>
                      <a:pt x="36" y="962"/>
                    </a:lnTo>
                    <a:lnTo>
                      <a:pt x="42" y="896"/>
                    </a:lnTo>
                    <a:lnTo>
                      <a:pt x="44" y="884"/>
                    </a:lnTo>
                    <a:lnTo>
                      <a:pt x="62" y="874"/>
                    </a:lnTo>
                    <a:lnTo>
                      <a:pt x="72" y="867"/>
                    </a:lnTo>
                    <a:lnTo>
                      <a:pt x="84" y="858"/>
                    </a:lnTo>
                    <a:lnTo>
                      <a:pt x="94" y="849"/>
                    </a:lnTo>
                    <a:lnTo>
                      <a:pt x="100" y="840"/>
                    </a:lnTo>
                    <a:lnTo>
                      <a:pt x="104" y="831"/>
                    </a:lnTo>
                    <a:lnTo>
                      <a:pt x="106" y="818"/>
                    </a:lnTo>
                    <a:lnTo>
                      <a:pt x="108" y="805"/>
                    </a:lnTo>
                    <a:lnTo>
                      <a:pt x="112" y="773"/>
                    </a:lnTo>
                    <a:lnTo>
                      <a:pt x="114" y="745"/>
                    </a:lnTo>
                    <a:lnTo>
                      <a:pt x="118" y="738"/>
                    </a:lnTo>
                    <a:lnTo>
                      <a:pt x="126" y="733"/>
                    </a:lnTo>
                    <a:lnTo>
                      <a:pt x="144" y="724"/>
                    </a:lnTo>
                    <a:lnTo>
                      <a:pt x="162" y="715"/>
                    </a:lnTo>
                    <a:lnTo>
                      <a:pt x="178" y="704"/>
                    </a:lnTo>
                    <a:lnTo>
                      <a:pt x="214" y="682"/>
                    </a:lnTo>
                    <a:lnTo>
                      <a:pt x="226" y="707"/>
                    </a:lnTo>
                    <a:lnTo>
                      <a:pt x="234" y="733"/>
                    </a:lnTo>
                    <a:lnTo>
                      <a:pt x="238" y="746"/>
                    </a:lnTo>
                    <a:lnTo>
                      <a:pt x="218" y="755"/>
                    </a:lnTo>
                    <a:lnTo>
                      <a:pt x="200" y="765"/>
                    </a:lnTo>
                    <a:lnTo>
                      <a:pt x="186" y="765"/>
                    </a:lnTo>
                    <a:lnTo>
                      <a:pt x="152" y="762"/>
                    </a:lnTo>
                    <a:lnTo>
                      <a:pt x="194" y="769"/>
                    </a:lnTo>
                    <a:lnTo>
                      <a:pt x="184" y="776"/>
                    </a:lnTo>
                    <a:lnTo>
                      <a:pt x="160" y="794"/>
                    </a:lnTo>
                    <a:lnTo>
                      <a:pt x="142" y="809"/>
                    </a:lnTo>
                    <a:lnTo>
                      <a:pt x="130" y="824"/>
                    </a:lnTo>
                    <a:lnTo>
                      <a:pt x="122" y="837"/>
                    </a:lnTo>
                    <a:lnTo>
                      <a:pt x="116" y="850"/>
                    </a:lnTo>
                    <a:lnTo>
                      <a:pt x="112" y="867"/>
                    </a:lnTo>
                    <a:lnTo>
                      <a:pt x="110" y="878"/>
                    </a:lnTo>
                    <a:lnTo>
                      <a:pt x="112" y="894"/>
                    </a:lnTo>
                    <a:lnTo>
                      <a:pt x="110" y="908"/>
                    </a:lnTo>
                    <a:lnTo>
                      <a:pt x="110" y="918"/>
                    </a:lnTo>
                    <a:lnTo>
                      <a:pt x="104" y="939"/>
                    </a:lnTo>
                    <a:lnTo>
                      <a:pt x="92" y="949"/>
                    </a:lnTo>
                    <a:lnTo>
                      <a:pt x="84" y="956"/>
                    </a:lnTo>
                    <a:lnTo>
                      <a:pt x="74" y="1018"/>
                    </a:lnTo>
                    <a:lnTo>
                      <a:pt x="56" y="1022"/>
                    </a:lnTo>
                    <a:lnTo>
                      <a:pt x="40" y="1027"/>
                    </a:lnTo>
                    <a:lnTo>
                      <a:pt x="26" y="1029"/>
                    </a:lnTo>
                    <a:lnTo>
                      <a:pt x="6" y="1025"/>
                    </a:lnTo>
                    <a:lnTo>
                      <a:pt x="26" y="1032"/>
                    </a:lnTo>
                    <a:lnTo>
                      <a:pt x="42" y="1030"/>
                    </a:lnTo>
                    <a:lnTo>
                      <a:pt x="58" y="1026"/>
                    </a:lnTo>
                    <a:lnTo>
                      <a:pt x="74" y="1023"/>
                    </a:lnTo>
                    <a:lnTo>
                      <a:pt x="70" y="1032"/>
                    </a:lnTo>
                    <a:lnTo>
                      <a:pt x="62" y="1042"/>
                    </a:lnTo>
                    <a:lnTo>
                      <a:pt x="44" y="1055"/>
                    </a:lnTo>
                    <a:lnTo>
                      <a:pt x="20" y="1067"/>
                    </a:lnTo>
                    <a:lnTo>
                      <a:pt x="44" y="1057"/>
                    </a:lnTo>
                    <a:lnTo>
                      <a:pt x="58" y="1051"/>
                    </a:lnTo>
                    <a:lnTo>
                      <a:pt x="66" y="1044"/>
                    </a:lnTo>
                    <a:lnTo>
                      <a:pt x="76" y="1036"/>
                    </a:lnTo>
                    <a:lnTo>
                      <a:pt x="84" y="1018"/>
                    </a:lnTo>
                    <a:lnTo>
                      <a:pt x="90" y="976"/>
                    </a:lnTo>
                    <a:lnTo>
                      <a:pt x="92" y="958"/>
                    </a:lnTo>
                    <a:lnTo>
                      <a:pt x="102" y="950"/>
                    </a:lnTo>
                    <a:lnTo>
                      <a:pt x="112" y="943"/>
                    </a:lnTo>
                    <a:lnTo>
                      <a:pt x="118" y="923"/>
                    </a:lnTo>
                    <a:lnTo>
                      <a:pt x="122" y="902"/>
                    </a:lnTo>
                    <a:lnTo>
                      <a:pt x="122" y="883"/>
                    </a:lnTo>
                    <a:lnTo>
                      <a:pt x="126" y="863"/>
                    </a:lnTo>
                    <a:lnTo>
                      <a:pt x="128" y="850"/>
                    </a:lnTo>
                    <a:lnTo>
                      <a:pt x="138" y="831"/>
                    </a:lnTo>
                    <a:lnTo>
                      <a:pt x="148" y="816"/>
                    </a:lnTo>
                    <a:lnTo>
                      <a:pt x="160" y="804"/>
                    </a:lnTo>
                    <a:lnTo>
                      <a:pt x="180" y="790"/>
                    </a:lnTo>
                    <a:lnTo>
                      <a:pt x="202" y="774"/>
                    </a:lnTo>
                    <a:lnTo>
                      <a:pt x="220" y="763"/>
                    </a:lnTo>
                    <a:lnTo>
                      <a:pt x="236" y="757"/>
                    </a:lnTo>
                    <a:lnTo>
                      <a:pt x="246" y="759"/>
                    </a:lnTo>
                    <a:lnTo>
                      <a:pt x="248" y="779"/>
                    </a:lnTo>
                    <a:lnTo>
                      <a:pt x="248" y="798"/>
                    </a:lnTo>
                    <a:lnTo>
                      <a:pt x="246" y="814"/>
                    </a:lnTo>
                    <a:lnTo>
                      <a:pt x="242" y="826"/>
                    </a:lnTo>
                    <a:lnTo>
                      <a:pt x="236" y="838"/>
                    </a:lnTo>
                    <a:lnTo>
                      <a:pt x="222" y="856"/>
                    </a:lnTo>
                    <a:lnTo>
                      <a:pt x="202" y="874"/>
                    </a:lnTo>
                    <a:lnTo>
                      <a:pt x="182" y="892"/>
                    </a:lnTo>
                    <a:lnTo>
                      <a:pt x="164" y="911"/>
                    </a:lnTo>
                    <a:lnTo>
                      <a:pt x="146" y="932"/>
                    </a:lnTo>
                    <a:lnTo>
                      <a:pt x="138" y="945"/>
                    </a:lnTo>
                    <a:lnTo>
                      <a:pt x="134" y="953"/>
                    </a:lnTo>
                    <a:lnTo>
                      <a:pt x="128" y="975"/>
                    </a:lnTo>
                    <a:lnTo>
                      <a:pt x="124" y="994"/>
                    </a:lnTo>
                    <a:lnTo>
                      <a:pt x="94" y="1002"/>
                    </a:lnTo>
                    <a:lnTo>
                      <a:pt x="122" y="997"/>
                    </a:lnTo>
                    <a:lnTo>
                      <a:pt x="120" y="1007"/>
                    </a:lnTo>
                    <a:lnTo>
                      <a:pt x="116" y="1019"/>
                    </a:lnTo>
                    <a:lnTo>
                      <a:pt x="108" y="1031"/>
                    </a:lnTo>
                    <a:lnTo>
                      <a:pt x="96" y="1046"/>
                    </a:lnTo>
                    <a:lnTo>
                      <a:pt x="116" y="1027"/>
                    </a:lnTo>
                    <a:lnTo>
                      <a:pt x="126" y="1012"/>
                    </a:lnTo>
                    <a:lnTo>
                      <a:pt x="130" y="1004"/>
                    </a:lnTo>
                    <a:lnTo>
                      <a:pt x="134" y="992"/>
                    </a:lnTo>
                    <a:lnTo>
                      <a:pt x="136" y="980"/>
                    </a:lnTo>
                    <a:lnTo>
                      <a:pt x="144" y="959"/>
                    </a:lnTo>
                    <a:lnTo>
                      <a:pt x="152" y="944"/>
                    </a:lnTo>
                    <a:lnTo>
                      <a:pt x="170" y="923"/>
                    </a:lnTo>
                    <a:lnTo>
                      <a:pt x="192" y="902"/>
                    </a:lnTo>
                    <a:lnTo>
                      <a:pt x="216" y="879"/>
                    </a:lnTo>
                    <a:lnTo>
                      <a:pt x="230" y="866"/>
                    </a:lnTo>
                    <a:lnTo>
                      <a:pt x="244" y="851"/>
                    </a:lnTo>
                    <a:lnTo>
                      <a:pt x="254" y="840"/>
                    </a:lnTo>
                    <a:lnTo>
                      <a:pt x="260" y="826"/>
                    </a:lnTo>
                    <a:lnTo>
                      <a:pt x="262" y="809"/>
                    </a:lnTo>
                    <a:lnTo>
                      <a:pt x="264" y="790"/>
                    </a:lnTo>
                    <a:lnTo>
                      <a:pt x="262" y="764"/>
                    </a:lnTo>
                    <a:lnTo>
                      <a:pt x="258" y="748"/>
                    </a:lnTo>
                    <a:lnTo>
                      <a:pt x="274" y="741"/>
                    </a:lnTo>
                    <a:lnTo>
                      <a:pt x="294" y="740"/>
                    </a:lnTo>
                    <a:lnTo>
                      <a:pt x="322" y="740"/>
                    </a:lnTo>
                    <a:lnTo>
                      <a:pt x="274" y="737"/>
                    </a:lnTo>
                    <a:lnTo>
                      <a:pt x="254" y="741"/>
                    </a:lnTo>
                    <a:lnTo>
                      <a:pt x="248" y="720"/>
                    </a:lnTo>
                    <a:lnTo>
                      <a:pt x="242" y="701"/>
                    </a:lnTo>
                    <a:lnTo>
                      <a:pt x="228" y="674"/>
                    </a:lnTo>
                    <a:lnTo>
                      <a:pt x="238" y="659"/>
                    </a:lnTo>
                    <a:lnTo>
                      <a:pt x="256" y="632"/>
                    </a:lnTo>
                    <a:lnTo>
                      <a:pt x="270" y="615"/>
                    </a:lnTo>
                    <a:lnTo>
                      <a:pt x="284" y="599"/>
                    </a:lnTo>
                    <a:lnTo>
                      <a:pt x="298" y="582"/>
                    </a:lnTo>
                    <a:lnTo>
                      <a:pt x="314" y="565"/>
                    </a:lnTo>
                    <a:lnTo>
                      <a:pt x="328" y="546"/>
                    </a:lnTo>
                    <a:lnTo>
                      <a:pt x="336" y="530"/>
                    </a:lnTo>
                    <a:lnTo>
                      <a:pt x="342" y="511"/>
                    </a:lnTo>
                    <a:lnTo>
                      <a:pt x="356" y="467"/>
                    </a:lnTo>
                    <a:lnTo>
                      <a:pt x="370" y="423"/>
                    </a:lnTo>
                    <a:lnTo>
                      <a:pt x="382" y="424"/>
                    </a:lnTo>
                    <a:lnTo>
                      <a:pt x="390" y="427"/>
                    </a:lnTo>
                    <a:lnTo>
                      <a:pt x="400" y="434"/>
                    </a:lnTo>
                    <a:lnTo>
                      <a:pt x="404" y="443"/>
                    </a:lnTo>
                    <a:lnTo>
                      <a:pt x="406" y="468"/>
                    </a:lnTo>
                    <a:lnTo>
                      <a:pt x="400" y="494"/>
                    </a:lnTo>
                    <a:lnTo>
                      <a:pt x="400" y="516"/>
                    </a:lnTo>
                    <a:lnTo>
                      <a:pt x="400" y="532"/>
                    </a:lnTo>
                    <a:lnTo>
                      <a:pt x="396" y="541"/>
                    </a:lnTo>
                    <a:lnTo>
                      <a:pt x="388" y="551"/>
                    </a:lnTo>
                    <a:lnTo>
                      <a:pt x="370" y="566"/>
                    </a:lnTo>
                    <a:lnTo>
                      <a:pt x="350" y="586"/>
                    </a:lnTo>
                    <a:lnTo>
                      <a:pt x="322" y="612"/>
                    </a:lnTo>
                    <a:lnTo>
                      <a:pt x="306" y="635"/>
                    </a:lnTo>
                    <a:lnTo>
                      <a:pt x="300" y="653"/>
                    </a:lnTo>
                    <a:lnTo>
                      <a:pt x="290" y="669"/>
                    </a:lnTo>
                    <a:lnTo>
                      <a:pt x="284" y="689"/>
                    </a:lnTo>
                    <a:lnTo>
                      <a:pt x="260" y="722"/>
                    </a:lnTo>
                    <a:lnTo>
                      <a:pt x="282" y="697"/>
                    </a:lnTo>
                    <a:lnTo>
                      <a:pt x="296" y="671"/>
                    </a:lnTo>
                    <a:lnTo>
                      <a:pt x="308" y="654"/>
                    </a:lnTo>
                    <a:lnTo>
                      <a:pt x="314" y="636"/>
                    </a:lnTo>
                    <a:lnTo>
                      <a:pt x="324" y="621"/>
                    </a:lnTo>
                    <a:lnTo>
                      <a:pt x="338" y="606"/>
                    </a:lnTo>
                    <a:lnTo>
                      <a:pt x="356" y="588"/>
                    </a:lnTo>
                    <a:lnTo>
                      <a:pt x="378" y="568"/>
                    </a:lnTo>
                    <a:lnTo>
                      <a:pt x="394" y="556"/>
                    </a:lnTo>
                    <a:lnTo>
                      <a:pt x="404" y="545"/>
                    </a:lnTo>
                    <a:lnTo>
                      <a:pt x="408" y="536"/>
                    </a:lnTo>
                    <a:lnTo>
                      <a:pt x="408" y="516"/>
                    </a:lnTo>
                    <a:lnTo>
                      <a:pt x="408" y="501"/>
                    </a:lnTo>
                    <a:lnTo>
                      <a:pt x="416" y="471"/>
                    </a:lnTo>
                    <a:lnTo>
                      <a:pt x="416" y="455"/>
                    </a:lnTo>
                    <a:lnTo>
                      <a:pt x="414" y="438"/>
                    </a:lnTo>
                    <a:lnTo>
                      <a:pt x="410" y="427"/>
                    </a:lnTo>
                    <a:lnTo>
                      <a:pt x="402" y="420"/>
                    </a:lnTo>
                    <a:lnTo>
                      <a:pt x="388" y="413"/>
                    </a:lnTo>
                    <a:lnTo>
                      <a:pt x="374" y="410"/>
                    </a:lnTo>
                    <a:lnTo>
                      <a:pt x="384" y="375"/>
                    </a:lnTo>
                    <a:lnTo>
                      <a:pt x="398" y="329"/>
                    </a:lnTo>
                    <a:lnTo>
                      <a:pt x="410" y="297"/>
                    </a:lnTo>
                    <a:lnTo>
                      <a:pt x="420" y="273"/>
                    </a:lnTo>
                    <a:lnTo>
                      <a:pt x="426" y="258"/>
                    </a:lnTo>
                    <a:lnTo>
                      <a:pt x="436" y="235"/>
                    </a:lnTo>
                    <a:lnTo>
                      <a:pt x="446" y="219"/>
                    </a:lnTo>
                    <a:lnTo>
                      <a:pt x="458" y="199"/>
                    </a:lnTo>
                    <a:lnTo>
                      <a:pt x="470" y="183"/>
                    </a:lnTo>
                    <a:lnTo>
                      <a:pt x="480" y="169"/>
                    </a:lnTo>
                    <a:lnTo>
                      <a:pt x="492" y="156"/>
                    </a:lnTo>
                    <a:lnTo>
                      <a:pt x="504" y="145"/>
                    </a:lnTo>
                    <a:lnTo>
                      <a:pt x="526" y="131"/>
                    </a:lnTo>
                    <a:lnTo>
                      <a:pt x="532" y="146"/>
                    </a:lnTo>
                    <a:lnTo>
                      <a:pt x="544" y="161"/>
                    </a:lnTo>
                    <a:lnTo>
                      <a:pt x="551" y="173"/>
                    </a:lnTo>
                    <a:lnTo>
                      <a:pt x="561" y="186"/>
                    </a:lnTo>
                    <a:lnTo>
                      <a:pt x="575" y="202"/>
                    </a:lnTo>
                    <a:lnTo>
                      <a:pt x="583" y="221"/>
                    </a:lnTo>
                    <a:lnTo>
                      <a:pt x="585" y="244"/>
                    </a:lnTo>
                    <a:lnTo>
                      <a:pt x="583" y="261"/>
                    </a:lnTo>
                    <a:lnTo>
                      <a:pt x="575" y="284"/>
                    </a:lnTo>
                    <a:lnTo>
                      <a:pt x="569" y="303"/>
                    </a:lnTo>
                    <a:lnTo>
                      <a:pt x="563" y="319"/>
                    </a:lnTo>
                    <a:lnTo>
                      <a:pt x="557" y="335"/>
                    </a:lnTo>
                    <a:lnTo>
                      <a:pt x="553" y="351"/>
                    </a:lnTo>
                    <a:lnTo>
                      <a:pt x="551" y="364"/>
                    </a:lnTo>
                    <a:lnTo>
                      <a:pt x="551" y="386"/>
                    </a:lnTo>
                    <a:lnTo>
                      <a:pt x="555" y="407"/>
                    </a:lnTo>
                    <a:lnTo>
                      <a:pt x="577" y="466"/>
                    </a:lnTo>
                    <a:lnTo>
                      <a:pt x="567" y="421"/>
                    </a:lnTo>
                    <a:lnTo>
                      <a:pt x="563" y="403"/>
                    </a:lnTo>
                    <a:lnTo>
                      <a:pt x="561" y="391"/>
                    </a:lnTo>
                    <a:lnTo>
                      <a:pt x="563" y="379"/>
                    </a:lnTo>
                    <a:lnTo>
                      <a:pt x="567" y="361"/>
                    </a:lnTo>
                    <a:lnTo>
                      <a:pt x="571" y="340"/>
                    </a:lnTo>
                    <a:lnTo>
                      <a:pt x="579" y="321"/>
                    </a:lnTo>
                    <a:lnTo>
                      <a:pt x="587" y="302"/>
                    </a:lnTo>
                    <a:lnTo>
                      <a:pt x="595" y="286"/>
                    </a:lnTo>
                    <a:lnTo>
                      <a:pt x="601" y="271"/>
                    </a:lnTo>
                    <a:lnTo>
                      <a:pt x="605" y="251"/>
                    </a:lnTo>
                    <a:lnTo>
                      <a:pt x="607" y="235"/>
                    </a:lnTo>
                    <a:lnTo>
                      <a:pt x="603" y="215"/>
                    </a:lnTo>
                    <a:lnTo>
                      <a:pt x="597" y="200"/>
                    </a:lnTo>
                    <a:lnTo>
                      <a:pt x="587" y="186"/>
                    </a:lnTo>
                    <a:lnTo>
                      <a:pt x="575" y="173"/>
                    </a:lnTo>
                    <a:lnTo>
                      <a:pt x="559" y="150"/>
                    </a:lnTo>
                    <a:lnTo>
                      <a:pt x="553" y="137"/>
                    </a:lnTo>
                    <a:lnTo>
                      <a:pt x="549" y="122"/>
                    </a:lnTo>
                    <a:lnTo>
                      <a:pt x="563" y="114"/>
                    </a:lnTo>
                    <a:lnTo>
                      <a:pt x="585" y="105"/>
                    </a:lnTo>
                    <a:lnTo>
                      <a:pt x="603" y="98"/>
                    </a:lnTo>
                    <a:lnTo>
                      <a:pt x="623" y="91"/>
                    </a:lnTo>
                    <a:lnTo>
                      <a:pt x="655" y="79"/>
                    </a:lnTo>
                    <a:lnTo>
                      <a:pt x="689" y="68"/>
                    </a:lnTo>
                    <a:lnTo>
                      <a:pt x="715" y="60"/>
                    </a:lnTo>
                    <a:lnTo>
                      <a:pt x="741" y="52"/>
                    </a:lnTo>
                    <a:lnTo>
                      <a:pt x="777" y="41"/>
                    </a:lnTo>
                    <a:lnTo>
                      <a:pt x="811" y="33"/>
                    </a:lnTo>
                    <a:lnTo>
                      <a:pt x="833" y="28"/>
                    </a:lnTo>
                    <a:lnTo>
                      <a:pt x="863" y="22"/>
                    </a:lnTo>
                    <a:lnTo>
                      <a:pt x="893" y="17"/>
                    </a:lnTo>
                    <a:lnTo>
                      <a:pt x="921" y="14"/>
                    </a:lnTo>
                    <a:lnTo>
                      <a:pt x="949" y="12"/>
                    </a:lnTo>
                    <a:lnTo>
                      <a:pt x="973" y="13"/>
                    </a:lnTo>
                    <a:lnTo>
                      <a:pt x="997" y="15"/>
                    </a:lnTo>
                    <a:lnTo>
                      <a:pt x="1019" y="18"/>
                    </a:lnTo>
                    <a:lnTo>
                      <a:pt x="1045" y="22"/>
                    </a:lnTo>
                    <a:lnTo>
                      <a:pt x="1071" y="30"/>
                    </a:lnTo>
                    <a:lnTo>
                      <a:pt x="1089" y="38"/>
                    </a:lnTo>
                    <a:lnTo>
                      <a:pt x="1107" y="47"/>
                    </a:lnTo>
                    <a:lnTo>
                      <a:pt x="1121" y="56"/>
                    </a:lnTo>
                    <a:lnTo>
                      <a:pt x="1133" y="65"/>
                    </a:lnTo>
                    <a:lnTo>
                      <a:pt x="1141" y="75"/>
                    </a:lnTo>
                    <a:lnTo>
                      <a:pt x="1147" y="86"/>
                    </a:lnTo>
                    <a:lnTo>
                      <a:pt x="1151" y="96"/>
                    </a:lnTo>
                    <a:lnTo>
                      <a:pt x="1155" y="113"/>
                    </a:lnTo>
                    <a:lnTo>
                      <a:pt x="1157" y="126"/>
                    </a:lnTo>
                    <a:lnTo>
                      <a:pt x="1161" y="165"/>
                    </a:lnTo>
                    <a:lnTo>
                      <a:pt x="1203" y="163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40015" name="Rectangle 79"/>
          <p:cNvSpPr>
            <a:spLocks noChangeArrowheads="1"/>
          </p:cNvSpPr>
          <p:nvPr/>
        </p:nvSpPr>
        <p:spPr bwMode="auto">
          <a:xfrm>
            <a:off x="3214678" y="1636753"/>
            <a:ext cx="5105400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s-ES_tradnl" dirty="0">
                <a:latin typeface="Tahoma" pitchFamily="34" charset="0"/>
              </a:rPr>
              <a:t>Se basa en la comparación de la </a:t>
            </a:r>
            <a:r>
              <a:rPr lang="es-ES_tradnl" dirty="0" smtClean="0">
                <a:latin typeface="Tahoma" pitchFamily="34" charset="0"/>
              </a:rPr>
              <a:t>estructura de </a:t>
            </a:r>
            <a:r>
              <a:rPr lang="es-ES_tradnl" dirty="0">
                <a:latin typeface="Tahoma" pitchFamily="34" charset="0"/>
              </a:rPr>
              <a:t>los vasos subcutáneos sanguíneos (venas) de la parte superior.</a:t>
            </a:r>
            <a:endParaRPr lang="es-ES_tradnl" dirty="0"/>
          </a:p>
        </p:txBody>
      </p:sp>
      <p:pic>
        <p:nvPicPr>
          <p:cNvPr id="38" name="Picture 4" descr="http://www.fujitsu.com/img/EU/es/productos/palmvein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734512"/>
            <a:ext cx="5143536" cy="3280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3000" dirty="0" smtClean="0"/>
              <a:t>CONTROL DE VENAS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2800" b="1" dirty="0" err="1" smtClean="0">
                <a:solidFill>
                  <a:srgbClr val="C00000"/>
                </a:solidFill>
              </a:rPr>
              <a:t>Mofiria</a:t>
            </a:r>
            <a:r>
              <a:rPr lang="es-CO" sz="2800" b="1" dirty="0" smtClean="0">
                <a:solidFill>
                  <a:srgbClr val="C00000"/>
                </a:solidFill>
              </a:rPr>
              <a:t>:</a:t>
            </a:r>
            <a:r>
              <a:rPr lang="es-CO" sz="2800" dirty="0" smtClean="0"/>
              <a:t> </a:t>
            </a:r>
          </a:p>
          <a:p>
            <a:pPr>
              <a:buNone/>
            </a:pPr>
            <a:r>
              <a:rPr lang="es-CO" sz="2800" b="1" dirty="0" smtClean="0"/>
              <a:t>	</a:t>
            </a:r>
            <a:r>
              <a:rPr lang="es-CO" sz="2800" dirty="0" smtClean="0"/>
              <a:t>Se basa en una luz infrarroja y una cámara con un sensor CMOS con lo que se puede fotografiar y reconocer las venas de nuestros dedos.</a:t>
            </a:r>
            <a:br>
              <a:rPr lang="es-CO" sz="2800" dirty="0" smtClean="0"/>
            </a:br>
            <a:r>
              <a:rPr lang="es-CO" sz="2800" dirty="0" smtClean="0"/>
              <a:t>Sony ha encontrado la forma de hacerlo comercial y de reconocer el mapeo de venas y capilares sin importar la posición de nuestro dedo. Las pruebas en productos comenzarían a finales de este año o comienzos del 2010.</a:t>
            </a:r>
            <a:endParaRPr lang="es-CO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3000" dirty="0" smtClean="0"/>
              <a:t>CONTROL DE VENAS</a:t>
            </a:r>
            <a:endParaRPr lang="es-CO" sz="3000" dirty="0"/>
          </a:p>
        </p:txBody>
      </p:sp>
      <p:pic>
        <p:nvPicPr>
          <p:cNvPr id="94210" name="Picture 2" descr="mofiria_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28662" y="3500438"/>
            <a:ext cx="3143272" cy="159143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857224" y="1812185"/>
            <a:ext cx="73581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 err="1" smtClean="0"/>
              <a:t>Mofiria</a:t>
            </a:r>
            <a:r>
              <a:rPr lang="es-CO" sz="2400" dirty="0" smtClean="0"/>
              <a:t> tarda 0.015 segundos en un PC y en medio segundo si se instala en un teléfono móvil</a:t>
            </a:r>
          </a:p>
          <a:p>
            <a:r>
              <a:rPr lang="es-CO" sz="2400" dirty="0" smtClean="0"/>
              <a:t>La compañía ha dicho que el índice de falsos rechazos es menor al 0.1 por ciento</a:t>
            </a:r>
            <a:endParaRPr lang="es-CO" sz="2400" dirty="0"/>
          </a:p>
          <a:p>
            <a:endParaRPr lang="es-CO" sz="2400" dirty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643314"/>
            <a:ext cx="2723291" cy="161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4936459" y="5500702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Ratón biométrico de </a:t>
            </a:r>
            <a:r>
              <a:rPr lang="es-CO" dirty="0" err="1" smtClean="0"/>
              <a:t>fujitsu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3000" dirty="0"/>
              <a:t>VERIFICACIÓN POR TECLADO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21367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3643306" y="2743200"/>
            <a:ext cx="476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s-ES_tradnl" sz="2400" dirty="0">
                <a:latin typeface="Tahoma" pitchFamily="34" charset="0"/>
              </a:rPr>
              <a:t>Permite al ordenador identificar al usuario por medio del ritmo que utiliza al golpear el teclado, inutilizándolo así para quien no esté autorizado.</a:t>
            </a:r>
            <a:endParaRPr lang="es-ES_tradn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6" name="Object 0"/>
          <p:cNvGraphicFramePr>
            <a:graphicFrameLocks noChangeAspect="1"/>
          </p:cNvGraphicFramePr>
          <p:nvPr/>
        </p:nvGraphicFramePr>
        <p:xfrm>
          <a:off x="3143240" y="3643314"/>
          <a:ext cx="2524132" cy="2544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n" r:id="rId3" imgW="3238095" imgH="4314286" progId="">
                  <p:embed/>
                </p:oleObj>
              </mc:Choice>
              <mc:Fallback>
                <p:oleObj name="Imagen" r:id="rId3" imgW="3238095" imgH="431428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3643314"/>
                        <a:ext cx="2524132" cy="25443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s-ES_tradnl" sz="2800" dirty="0"/>
              <a:t>OLOR CORPORAL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0" y="1524000"/>
            <a:ext cx="7696200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600" dirty="0">
                <a:latin typeface="Tahoma" pitchFamily="34" charset="0"/>
                <a:cs typeface="Times New Roman" pitchFamily="16" charset="0"/>
              </a:rPr>
              <a:t>Los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sensores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de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olor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,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aún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en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desarrollo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,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utilizan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un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proceso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químico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similar al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que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se produce entre la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nariz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y el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cerebro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, sin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que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los perfumes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sean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capaces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de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enmascarar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el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olor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particular de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cada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 </a:t>
            </a:r>
            <a:r>
              <a:rPr lang="en-US" sz="2600" dirty="0" err="1">
                <a:latin typeface="Tahoma" pitchFamily="34" charset="0"/>
                <a:cs typeface="Times New Roman" pitchFamily="16" charset="0"/>
              </a:rPr>
              <a:t>uno</a:t>
            </a:r>
            <a:r>
              <a:rPr lang="en-US" sz="2600" dirty="0">
                <a:latin typeface="Tahoma" pitchFamily="34" charset="0"/>
                <a:cs typeface="Times New Roman" pitchFamily="16" charset="0"/>
              </a:rPr>
              <a:t>.</a:t>
            </a:r>
          </a:p>
          <a:p>
            <a:pPr algn="l">
              <a:lnSpc>
                <a:spcPct val="120000"/>
              </a:lnSpc>
            </a:pPr>
            <a:endParaRPr lang="en-US" sz="2600" dirty="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71472" y="3857628"/>
            <a:ext cx="2071702" cy="1822439"/>
            <a:chOff x="1274" y="1095"/>
            <a:chExt cx="3220" cy="2138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2687" y="1428"/>
              <a:ext cx="1807" cy="1805"/>
              <a:chOff x="2687" y="1428"/>
              <a:chExt cx="1807" cy="1805"/>
            </a:xfrm>
          </p:grpSpPr>
          <p:sp>
            <p:nvSpPr>
              <p:cNvPr id="33797" name="Freeform 5"/>
              <p:cNvSpPr>
                <a:spLocks/>
              </p:cNvSpPr>
              <p:nvPr/>
            </p:nvSpPr>
            <p:spPr bwMode="auto">
              <a:xfrm>
                <a:off x="4229" y="1428"/>
                <a:ext cx="265" cy="180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44" y="42"/>
                  </a:cxn>
                  <a:cxn ang="0">
                    <a:pos x="165" y="110"/>
                  </a:cxn>
                  <a:cxn ang="0">
                    <a:pos x="183" y="170"/>
                  </a:cxn>
                  <a:cxn ang="0">
                    <a:pos x="198" y="233"/>
                  </a:cxn>
                  <a:cxn ang="0">
                    <a:pos x="213" y="296"/>
                  </a:cxn>
                  <a:cxn ang="0">
                    <a:pos x="225" y="367"/>
                  </a:cxn>
                  <a:cxn ang="0">
                    <a:pos x="237" y="440"/>
                  </a:cxn>
                  <a:cxn ang="0">
                    <a:pos x="247" y="524"/>
                  </a:cxn>
                  <a:cxn ang="0">
                    <a:pos x="255" y="593"/>
                  </a:cxn>
                  <a:cxn ang="0">
                    <a:pos x="259" y="674"/>
                  </a:cxn>
                  <a:cxn ang="0">
                    <a:pos x="263" y="743"/>
                  </a:cxn>
                  <a:cxn ang="0">
                    <a:pos x="265" y="831"/>
                  </a:cxn>
                  <a:cxn ang="0">
                    <a:pos x="264" y="919"/>
                  </a:cxn>
                  <a:cxn ang="0">
                    <a:pos x="261" y="1009"/>
                  </a:cxn>
                  <a:cxn ang="0">
                    <a:pos x="258" y="1080"/>
                  </a:cxn>
                  <a:cxn ang="0">
                    <a:pos x="253" y="1143"/>
                  </a:cxn>
                  <a:cxn ang="0">
                    <a:pos x="244" y="1221"/>
                  </a:cxn>
                  <a:cxn ang="0">
                    <a:pos x="235" y="1293"/>
                  </a:cxn>
                  <a:cxn ang="0">
                    <a:pos x="222" y="1373"/>
                  </a:cxn>
                  <a:cxn ang="0">
                    <a:pos x="207" y="1448"/>
                  </a:cxn>
                  <a:cxn ang="0">
                    <a:pos x="190" y="1520"/>
                  </a:cxn>
                  <a:cxn ang="0">
                    <a:pos x="174" y="1586"/>
                  </a:cxn>
                  <a:cxn ang="0">
                    <a:pos x="151" y="1656"/>
                  </a:cxn>
                  <a:cxn ang="0">
                    <a:pos x="127" y="1721"/>
                  </a:cxn>
                  <a:cxn ang="0">
                    <a:pos x="100" y="1788"/>
                  </a:cxn>
                  <a:cxn ang="0">
                    <a:pos x="93" y="1805"/>
                  </a:cxn>
                  <a:cxn ang="0">
                    <a:pos x="0" y="1763"/>
                  </a:cxn>
                  <a:cxn ang="0">
                    <a:pos x="27" y="1712"/>
                  </a:cxn>
                  <a:cxn ang="0">
                    <a:pos x="54" y="1649"/>
                  </a:cxn>
                  <a:cxn ang="0">
                    <a:pos x="76" y="1583"/>
                  </a:cxn>
                  <a:cxn ang="0">
                    <a:pos x="94" y="1512"/>
                  </a:cxn>
                  <a:cxn ang="0">
                    <a:pos x="115" y="1431"/>
                  </a:cxn>
                  <a:cxn ang="0">
                    <a:pos x="129" y="1356"/>
                  </a:cxn>
                  <a:cxn ang="0">
                    <a:pos x="141" y="1283"/>
                  </a:cxn>
                  <a:cxn ang="0">
                    <a:pos x="151" y="1197"/>
                  </a:cxn>
                  <a:cxn ang="0">
                    <a:pos x="159" y="1119"/>
                  </a:cxn>
                  <a:cxn ang="0">
                    <a:pos x="165" y="1042"/>
                  </a:cxn>
                  <a:cxn ang="0">
                    <a:pos x="168" y="963"/>
                  </a:cxn>
                  <a:cxn ang="0">
                    <a:pos x="171" y="901"/>
                  </a:cxn>
                  <a:cxn ang="0">
                    <a:pos x="169" y="819"/>
                  </a:cxn>
                  <a:cxn ang="0">
                    <a:pos x="167" y="733"/>
                  </a:cxn>
                  <a:cxn ang="0">
                    <a:pos x="162" y="653"/>
                  </a:cxn>
                  <a:cxn ang="0">
                    <a:pos x="156" y="572"/>
                  </a:cxn>
                  <a:cxn ang="0">
                    <a:pos x="145" y="488"/>
                  </a:cxn>
                  <a:cxn ang="0">
                    <a:pos x="133" y="410"/>
                  </a:cxn>
                  <a:cxn ang="0">
                    <a:pos x="120" y="331"/>
                  </a:cxn>
                  <a:cxn ang="0">
                    <a:pos x="103" y="259"/>
                  </a:cxn>
                  <a:cxn ang="0">
                    <a:pos x="82" y="179"/>
                  </a:cxn>
                  <a:cxn ang="0">
                    <a:pos x="60" y="110"/>
                  </a:cxn>
                  <a:cxn ang="0">
                    <a:pos x="36" y="48"/>
                  </a:cxn>
                  <a:cxn ang="0">
                    <a:pos x="132" y="0"/>
                  </a:cxn>
                </a:cxnLst>
                <a:rect l="0" t="0" r="r" b="b"/>
                <a:pathLst>
                  <a:path w="265" h="1805">
                    <a:moveTo>
                      <a:pt x="132" y="0"/>
                    </a:moveTo>
                    <a:lnTo>
                      <a:pt x="144" y="42"/>
                    </a:lnTo>
                    <a:lnTo>
                      <a:pt x="165" y="110"/>
                    </a:lnTo>
                    <a:lnTo>
                      <a:pt x="183" y="170"/>
                    </a:lnTo>
                    <a:lnTo>
                      <a:pt x="198" y="233"/>
                    </a:lnTo>
                    <a:lnTo>
                      <a:pt x="213" y="296"/>
                    </a:lnTo>
                    <a:lnTo>
                      <a:pt x="225" y="367"/>
                    </a:lnTo>
                    <a:lnTo>
                      <a:pt x="237" y="440"/>
                    </a:lnTo>
                    <a:lnTo>
                      <a:pt x="247" y="524"/>
                    </a:lnTo>
                    <a:lnTo>
                      <a:pt x="255" y="593"/>
                    </a:lnTo>
                    <a:lnTo>
                      <a:pt x="259" y="674"/>
                    </a:lnTo>
                    <a:lnTo>
                      <a:pt x="263" y="743"/>
                    </a:lnTo>
                    <a:lnTo>
                      <a:pt x="265" y="831"/>
                    </a:lnTo>
                    <a:lnTo>
                      <a:pt x="264" y="919"/>
                    </a:lnTo>
                    <a:lnTo>
                      <a:pt x="261" y="1009"/>
                    </a:lnTo>
                    <a:lnTo>
                      <a:pt x="258" y="1080"/>
                    </a:lnTo>
                    <a:lnTo>
                      <a:pt x="253" y="1143"/>
                    </a:lnTo>
                    <a:lnTo>
                      <a:pt x="244" y="1221"/>
                    </a:lnTo>
                    <a:lnTo>
                      <a:pt x="235" y="1293"/>
                    </a:lnTo>
                    <a:lnTo>
                      <a:pt x="222" y="1373"/>
                    </a:lnTo>
                    <a:lnTo>
                      <a:pt x="207" y="1448"/>
                    </a:lnTo>
                    <a:lnTo>
                      <a:pt x="190" y="1520"/>
                    </a:lnTo>
                    <a:lnTo>
                      <a:pt x="174" y="1586"/>
                    </a:lnTo>
                    <a:lnTo>
                      <a:pt x="151" y="1656"/>
                    </a:lnTo>
                    <a:lnTo>
                      <a:pt x="127" y="1721"/>
                    </a:lnTo>
                    <a:lnTo>
                      <a:pt x="100" y="1788"/>
                    </a:lnTo>
                    <a:lnTo>
                      <a:pt x="93" y="1805"/>
                    </a:lnTo>
                    <a:lnTo>
                      <a:pt x="0" y="1763"/>
                    </a:lnTo>
                    <a:lnTo>
                      <a:pt x="27" y="1712"/>
                    </a:lnTo>
                    <a:lnTo>
                      <a:pt x="54" y="1649"/>
                    </a:lnTo>
                    <a:lnTo>
                      <a:pt x="76" y="1583"/>
                    </a:lnTo>
                    <a:lnTo>
                      <a:pt x="94" y="1512"/>
                    </a:lnTo>
                    <a:lnTo>
                      <a:pt x="115" y="1431"/>
                    </a:lnTo>
                    <a:lnTo>
                      <a:pt x="129" y="1356"/>
                    </a:lnTo>
                    <a:lnTo>
                      <a:pt x="141" y="1283"/>
                    </a:lnTo>
                    <a:lnTo>
                      <a:pt x="151" y="1197"/>
                    </a:lnTo>
                    <a:lnTo>
                      <a:pt x="159" y="1119"/>
                    </a:lnTo>
                    <a:lnTo>
                      <a:pt x="165" y="1042"/>
                    </a:lnTo>
                    <a:lnTo>
                      <a:pt x="168" y="963"/>
                    </a:lnTo>
                    <a:lnTo>
                      <a:pt x="171" y="901"/>
                    </a:lnTo>
                    <a:lnTo>
                      <a:pt x="169" y="819"/>
                    </a:lnTo>
                    <a:lnTo>
                      <a:pt x="167" y="733"/>
                    </a:lnTo>
                    <a:lnTo>
                      <a:pt x="162" y="653"/>
                    </a:lnTo>
                    <a:lnTo>
                      <a:pt x="156" y="572"/>
                    </a:lnTo>
                    <a:lnTo>
                      <a:pt x="145" y="488"/>
                    </a:lnTo>
                    <a:lnTo>
                      <a:pt x="133" y="410"/>
                    </a:lnTo>
                    <a:lnTo>
                      <a:pt x="120" y="331"/>
                    </a:lnTo>
                    <a:lnTo>
                      <a:pt x="103" y="259"/>
                    </a:lnTo>
                    <a:lnTo>
                      <a:pt x="82" y="179"/>
                    </a:lnTo>
                    <a:lnTo>
                      <a:pt x="60" y="110"/>
                    </a:lnTo>
                    <a:lnTo>
                      <a:pt x="36" y="48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804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798" name="Freeform 6"/>
              <p:cNvSpPr>
                <a:spLocks/>
              </p:cNvSpPr>
              <p:nvPr/>
            </p:nvSpPr>
            <p:spPr bwMode="auto">
              <a:xfrm>
                <a:off x="4031" y="1530"/>
                <a:ext cx="223" cy="1608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41" y="68"/>
                  </a:cxn>
                  <a:cxn ang="0">
                    <a:pos x="156" y="131"/>
                  </a:cxn>
                  <a:cxn ang="0">
                    <a:pos x="171" y="194"/>
                  </a:cxn>
                  <a:cxn ang="0">
                    <a:pos x="183" y="265"/>
                  </a:cxn>
                  <a:cxn ang="0">
                    <a:pos x="195" y="338"/>
                  </a:cxn>
                  <a:cxn ang="0">
                    <a:pos x="205" y="422"/>
                  </a:cxn>
                  <a:cxn ang="0">
                    <a:pos x="213" y="491"/>
                  </a:cxn>
                  <a:cxn ang="0">
                    <a:pos x="217" y="572"/>
                  </a:cxn>
                  <a:cxn ang="0">
                    <a:pos x="221" y="641"/>
                  </a:cxn>
                  <a:cxn ang="0">
                    <a:pos x="223" y="729"/>
                  </a:cxn>
                  <a:cxn ang="0">
                    <a:pos x="222" y="817"/>
                  </a:cxn>
                  <a:cxn ang="0">
                    <a:pos x="219" y="907"/>
                  </a:cxn>
                  <a:cxn ang="0">
                    <a:pos x="216" y="978"/>
                  </a:cxn>
                  <a:cxn ang="0">
                    <a:pos x="211" y="1041"/>
                  </a:cxn>
                  <a:cxn ang="0">
                    <a:pos x="202" y="1119"/>
                  </a:cxn>
                  <a:cxn ang="0">
                    <a:pos x="193" y="1191"/>
                  </a:cxn>
                  <a:cxn ang="0">
                    <a:pos x="180" y="1271"/>
                  </a:cxn>
                  <a:cxn ang="0">
                    <a:pos x="165" y="1346"/>
                  </a:cxn>
                  <a:cxn ang="0">
                    <a:pos x="148" y="1418"/>
                  </a:cxn>
                  <a:cxn ang="0">
                    <a:pos x="132" y="1484"/>
                  </a:cxn>
                  <a:cxn ang="0">
                    <a:pos x="109" y="1554"/>
                  </a:cxn>
                  <a:cxn ang="0">
                    <a:pos x="90" y="1608"/>
                  </a:cxn>
                  <a:cxn ang="0">
                    <a:pos x="0" y="1562"/>
                  </a:cxn>
                  <a:cxn ang="0">
                    <a:pos x="12" y="1547"/>
                  </a:cxn>
                  <a:cxn ang="0">
                    <a:pos x="34" y="1481"/>
                  </a:cxn>
                  <a:cxn ang="0">
                    <a:pos x="52" y="1410"/>
                  </a:cxn>
                  <a:cxn ang="0">
                    <a:pos x="73" y="1329"/>
                  </a:cxn>
                  <a:cxn ang="0">
                    <a:pos x="87" y="1254"/>
                  </a:cxn>
                  <a:cxn ang="0">
                    <a:pos x="99" y="1181"/>
                  </a:cxn>
                  <a:cxn ang="0">
                    <a:pos x="109" y="1095"/>
                  </a:cxn>
                  <a:cxn ang="0">
                    <a:pos x="117" y="1017"/>
                  </a:cxn>
                  <a:cxn ang="0">
                    <a:pos x="123" y="940"/>
                  </a:cxn>
                  <a:cxn ang="0">
                    <a:pos x="126" y="861"/>
                  </a:cxn>
                  <a:cxn ang="0">
                    <a:pos x="129" y="799"/>
                  </a:cxn>
                  <a:cxn ang="0">
                    <a:pos x="127" y="717"/>
                  </a:cxn>
                  <a:cxn ang="0">
                    <a:pos x="125" y="631"/>
                  </a:cxn>
                  <a:cxn ang="0">
                    <a:pos x="120" y="551"/>
                  </a:cxn>
                  <a:cxn ang="0">
                    <a:pos x="114" y="470"/>
                  </a:cxn>
                  <a:cxn ang="0">
                    <a:pos x="103" y="386"/>
                  </a:cxn>
                  <a:cxn ang="0">
                    <a:pos x="91" y="308"/>
                  </a:cxn>
                  <a:cxn ang="0">
                    <a:pos x="78" y="229"/>
                  </a:cxn>
                  <a:cxn ang="0">
                    <a:pos x="61" y="157"/>
                  </a:cxn>
                  <a:cxn ang="0">
                    <a:pos x="40" y="77"/>
                  </a:cxn>
                  <a:cxn ang="0">
                    <a:pos x="24" y="39"/>
                  </a:cxn>
                  <a:cxn ang="0">
                    <a:pos x="120" y="0"/>
                  </a:cxn>
                </a:cxnLst>
                <a:rect l="0" t="0" r="r" b="b"/>
                <a:pathLst>
                  <a:path w="223" h="1608">
                    <a:moveTo>
                      <a:pt x="120" y="0"/>
                    </a:moveTo>
                    <a:lnTo>
                      <a:pt x="141" y="68"/>
                    </a:lnTo>
                    <a:lnTo>
                      <a:pt x="156" y="131"/>
                    </a:lnTo>
                    <a:lnTo>
                      <a:pt x="171" y="194"/>
                    </a:lnTo>
                    <a:lnTo>
                      <a:pt x="183" y="265"/>
                    </a:lnTo>
                    <a:lnTo>
                      <a:pt x="195" y="338"/>
                    </a:lnTo>
                    <a:lnTo>
                      <a:pt x="205" y="422"/>
                    </a:lnTo>
                    <a:lnTo>
                      <a:pt x="213" y="491"/>
                    </a:lnTo>
                    <a:lnTo>
                      <a:pt x="217" y="572"/>
                    </a:lnTo>
                    <a:lnTo>
                      <a:pt x="221" y="641"/>
                    </a:lnTo>
                    <a:lnTo>
                      <a:pt x="223" y="729"/>
                    </a:lnTo>
                    <a:lnTo>
                      <a:pt x="222" y="817"/>
                    </a:lnTo>
                    <a:lnTo>
                      <a:pt x="219" y="907"/>
                    </a:lnTo>
                    <a:lnTo>
                      <a:pt x="216" y="978"/>
                    </a:lnTo>
                    <a:lnTo>
                      <a:pt x="211" y="1041"/>
                    </a:lnTo>
                    <a:lnTo>
                      <a:pt x="202" y="1119"/>
                    </a:lnTo>
                    <a:lnTo>
                      <a:pt x="193" y="1191"/>
                    </a:lnTo>
                    <a:lnTo>
                      <a:pt x="180" y="1271"/>
                    </a:lnTo>
                    <a:lnTo>
                      <a:pt x="165" y="1346"/>
                    </a:lnTo>
                    <a:lnTo>
                      <a:pt x="148" y="1418"/>
                    </a:lnTo>
                    <a:lnTo>
                      <a:pt x="132" y="1484"/>
                    </a:lnTo>
                    <a:lnTo>
                      <a:pt x="109" y="1554"/>
                    </a:lnTo>
                    <a:lnTo>
                      <a:pt x="90" y="1608"/>
                    </a:lnTo>
                    <a:lnTo>
                      <a:pt x="0" y="1562"/>
                    </a:lnTo>
                    <a:lnTo>
                      <a:pt x="12" y="1547"/>
                    </a:lnTo>
                    <a:lnTo>
                      <a:pt x="34" y="1481"/>
                    </a:lnTo>
                    <a:lnTo>
                      <a:pt x="52" y="1410"/>
                    </a:lnTo>
                    <a:lnTo>
                      <a:pt x="73" y="1329"/>
                    </a:lnTo>
                    <a:lnTo>
                      <a:pt x="87" y="1254"/>
                    </a:lnTo>
                    <a:lnTo>
                      <a:pt x="99" y="1181"/>
                    </a:lnTo>
                    <a:lnTo>
                      <a:pt x="109" y="1095"/>
                    </a:lnTo>
                    <a:lnTo>
                      <a:pt x="117" y="1017"/>
                    </a:lnTo>
                    <a:lnTo>
                      <a:pt x="123" y="940"/>
                    </a:lnTo>
                    <a:lnTo>
                      <a:pt x="126" y="861"/>
                    </a:lnTo>
                    <a:lnTo>
                      <a:pt x="129" y="799"/>
                    </a:lnTo>
                    <a:lnTo>
                      <a:pt x="127" y="717"/>
                    </a:lnTo>
                    <a:lnTo>
                      <a:pt x="125" y="631"/>
                    </a:lnTo>
                    <a:lnTo>
                      <a:pt x="120" y="551"/>
                    </a:lnTo>
                    <a:lnTo>
                      <a:pt x="114" y="470"/>
                    </a:lnTo>
                    <a:lnTo>
                      <a:pt x="103" y="386"/>
                    </a:lnTo>
                    <a:lnTo>
                      <a:pt x="91" y="308"/>
                    </a:lnTo>
                    <a:lnTo>
                      <a:pt x="78" y="229"/>
                    </a:lnTo>
                    <a:lnTo>
                      <a:pt x="61" y="157"/>
                    </a:lnTo>
                    <a:lnTo>
                      <a:pt x="40" y="77"/>
                    </a:lnTo>
                    <a:lnTo>
                      <a:pt x="24" y="3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A05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799" name="Freeform 7"/>
              <p:cNvSpPr>
                <a:spLocks/>
              </p:cNvSpPr>
              <p:nvPr/>
            </p:nvSpPr>
            <p:spPr bwMode="auto">
              <a:xfrm>
                <a:off x="3824" y="1623"/>
                <a:ext cx="190" cy="1412"/>
              </a:xfrm>
              <a:custGeom>
                <a:avLst/>
                <a:gdLst/>
                <a:ahLst/>
                <a:cxnLst>
                  <a:cxn ang="0">
                    <a:pos x="123" y="38"/>
                  </a:cxn>
                  <a:cxn ang="0">
                    <a:pos x="138" y="101"/>
                  </a:cxn>
                  <a:cxn ang="0">
                    <a:pos x="150" y="172"/>
                  </a:cxn>
                  <a:cxn ang="0">
                    <a:pos x="162" y="245"/>
                  </a:cxn>
                  <a:cxn ang="0">
                    <a:pos x="172" y="329"/>
                  </a:cxn>
                  <a:cxn ang="0">
                    <a:pos x="180" y="398"/>
                  </a:cxn>
                  <a:cxn ang="0">
                    <a:pos x="184" y="479"/>
                  </a:cxn>
                  <a:cxn ang="0">
                    <a:pos x="188" y="548"/>
                  </a:cxn>
                  <a:cxn ang="0">
                    <a:pos x="190" y="636"/>
                  </a:cxn>
                  <a:cxn ang="0">
                    <a:pos x="189" y="735"/>
                  </a:cxn>
                  <a:cxn ang="0">
                    <a:pos x="186" y="814"/>
                  </a:cxn>
                  <a:cxn ang="0">
                    <a:pos x="183" y="885"/>
                  </a:cxn>
                  <a:cxn ang="0">
                    <a:pos x="178" y="948"/>
                  </a:cxn>
                  <a:cxn ang="0">
                    <a:pos x="169" y="1026"/>
                  </a:cxn>
                  <a:cxn ang="0">
                    <a:pos x="160" y="1098"/>
                  </a:cxn>
                  <a:cxn ang="0">
                    <a:pos x="147" y="1178"/>
                  </a:cxn>
                  <a:cxn ang="0">
                    <a:pos x="132" y="1253"/>
                  </a:cxn>
                  <a:cxn ang="0">
                    <a:pos x="115" y="1325"/>
                  </a:cxn>
                  <a:cxn ang="0">
                    <a:pos x="99" y="1391"/>
                  </a:cxn>
                  <a:cxn ang="0">
                    <a:pos x="90" y="1412"/>
                  </a:cxn>
                  <a:cxn ang="0">
                    <a:pos x="0" y="1370"/>
                  </a:cxn>
                  <a:cxn ang="0">
                    <a:pos x="19" y="1317"/>
                  </a:cxn>
                  <a:cxn ang="0">
                    <a:pos x="40" y="1236"/>
                  </a:cxn>
                  <a:cxn ang="0">
                    <a:pos x="54" y="1161"/>
                  </a:cxn>
                  <a:cxn ang="0">
                    <a:pos x="66" y="1088"/>
                  </a:cxn>
                  <a:cxn ang="0">
                    <a:pos x="76" y="1002"/>
                  </a:cxn>
                  <a:cxn ang="0">
                    <a:pos x="84" y="924"/>
                  </a:cxn>
                  <a:cxn ang="0">
                    <a:pos x="90" y="847"/>
                  </a:cxn>
                  <a:cxn ang="0">
                    <a:pos x="93" y="768"/>
                  </a:cxn>
                  <a:cxn ang="0">
                    <a:pos x="96" y="706"/>
                  </a:cxn>
                  <a:cxn ang="0">
                    <a:pos x="94" y="624"/>
                  </a:cxn>
                  <a:cxn ang="0">
                    <a:pos x="92" y="538"/>
                  </a:cxn>
                  <a:cxn ang="0">
                    <a:pos x="87" y="458"/>
                  </a:cxn>
                  <a:cxn ang="0">
                    <a:pos x="81" y="377"/>
                  </a:cxn>
                  <a:cxn ang="0">
                    <a:pos x="70" y="293"/>
                  </a:cxn>
                  <a:cxn ang="0">
                    <a:pos x="58" y="215"/>
                  </a:cxn>
                  <a:cxn ang="0">
                    <a:pos x="45" y="136"/>
                  </a:cxn>
                  <a:cxn ang="0">
                    <a:pos x="28" y="64"/>
                  </a:cxn>
                  <a:cxn ang="0">
                    <a:pos x="22" y="45"/>
                  </a:cxn>
                  <a:cxn ang="0">
                    <a:pos x="114" y="0"/>
                  </a:cxn>
                  <a:cxn ang="0">
                    <a:pos x="123" y="38"/>
                  </a:cxn>
                </a:cxnLst>
                <a:rect l="0" t="0" r="r" b="b"/>
                <a:pathLst>
                  <a:path w="190" h="1412">
                    <a:moveTo>
                      <a:pt x="123" y="38"/>
                    </a:moveTo>
                    <a:lnTo>
                      <a:pt x="138" y="101"/>
                    </a:lnTo>
                    <a:lnTo>
                      <a:pt x="150" y="172"/>
                    </a:lnTo>
                    <a:lnTo>
                      <a:pt x="162" y="245"/>
                    </a:lnTo>
                    <a:lnTo>
                      <a:pt x="172" y="329"/>
                    </a:lnTo>
                    <a:lnTo>
                      <a:pt x="180" y="398"/>
                    </a:lnTo>
                    <a:lnTo>
                      <a:pt x="184" y="479"/>
                    </a:lnTo>
                    <a:lnTo>
                      <a:pt x="188" y="548"/>
                    </a:lnTo>
                    <a:lnTo>
                      <a:pt x="190" y="636"/>
                    </a:lnTo>
                    <a:lnTo>
                      <a:pt x="189" y="735"/>
                    </a:lnTo>
                    <a:lnTo>
                      <a:pt x="186" y="814"/>
                    </a:lnTo>
                    <a:lnTo>
                      <a:pt x="183" y="885"/>
                    </a:lnTo>
                    <a:lnTo>
                      <a:pt x="178" y="948"/>
                    </a:lnTo>
                    <a:lnTo>
                      <a:pt x="169" y="1026"/>
                    </a:lnTo>
                    <a:lnTo>
                      <a:pt x="160" y="1098"/>
                    </a:lnTo>
                    <a:lnTo>
                      <a:pt x="147" y="1178"/>
                    </a:lnTo>
                    <a:lnTo>
                      <a:pt x="132" y="1253"/>
                    </a:lnTo>
                    <a:lnTo>
                      <a:pt x="115" y="1325"/>
                    </a:lnTo>
                    <a:lnTo>
                      <a:pt x="99" y="1391"/>
                    </a:lnTo>
                    <a:lnTo>
                      <a:pt x="90" y="1412"/>
                    </a:lnTo>
                    <a:lnTo>
                      <a:pt x="0" y="1370"/>
                    </a:lnTo>
                    <a:lnTo>
                      <a:pt x="19" y="1317"/>
                    </a:lnTo>
                    <a:lnTo>
                      <a:pt x="40" y="1236"/>
                    </a:lnTo>
                    <a:lnTo>
                      <a:pt x="54" y="1161"/>
                    </a:lnTo>
                    <a:lnTo>
                      <a:pt x="66" y="1088"/>
                    </a:lnTo>
                    <a:lnTo>
                      <a:pt x="76" y="1002"/>
                    </a:lnTo>
                    <a:lnTo>
                      <a:pt x="84" y="924"/>
                    </a:lnTo>
                    <a:lnTo>
                      <a:pt x="90" y="847"/>
                    </a:lnTo>
                    <a:lnTo>
                      <a:pt x="93" y="768"/>
                    </a:lnTo>
                    <a:lnTo>
                      <a:pt x="96" y="706"/>
                    </a:lnTo>
                    <a:lnTo>
                      <a:pt x="94" y="624"/>
                    </a:lnTo>
                    <a:lnTo>
                      <a:pt x="92" y="538"/>
                    </a:lnTo>
                    <a:lnTo>
                      <a:pt x="87" y="458"/>
                    </a:lnTo>
                    <a:lnTo>
                      <a:pt x="81" y="377"/>
                    </a:lnTo>
                    <a:lnTo>
                      <a:pt x="70" y="293"/>
                    </a:lnTo>
                    <a:lnTo>
                      <a:pt x="58" y="215"/>
                    </a:lnTo>
                    <a:lnTo>
                      <a:pt x="45" y="136"/>
                    </a:lnTo>
                    <a:lnTo>
                      <a:pt x="28" y="64"/>
                    </a:lnTo>
                    <a:lnTo>
                      <a:pt x="22" y="45"/>
                    </a:lnTo>
                    <a:lnTo>
                      <a:pt x="114" y="0"/>
                    </a:lnTo>
                    <a:lnTo>
                      <a:pt x="123" y="38"/>
                    </a:lnTo>
                    <a:close/>
                  </a:path>
                </a:pathLst>
              </a:custGeom>
              <a:solidFill>
                <a:srgbClr val="C06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0" name="Freeform 8"/>
              <p:cNvSpPr>
                <a:spLocks/>
              </p:cNvSpPr>
              <p:nvPr/>
            </p:nvSpPr>
            <p:spPr bwMode="auto">
              <a:xfrm>
                <a:off x="3632" y="1718"/>
                <a:ext cx="166" cy="122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126" y="71"/>
                  </a:cxn>
                  <a:cxn ang="0">
                    <a:pos x="138" y="144"/>
                  </a:cxn>
                  <a:cxn ang="0">
                    <a:pos x="148" y="228"/>
                  </a:cxn>
                  <a:cxn ang="0">
                    <a:pos x="156" y="297"/>
                  </a:cxn>
                  <a:cxn ang="0">
                    <a:pos x="160" y="378"/>
                  </a:cxn>
                  <a:cxn ang="0">
                    <a:pos x="164" y="447"/>
                  </a:cxn>
                  <a:cxn ang="0">
                    <a:pos x="166" y="535"/>
                  </a:cxn>
                  <a:cxn ang="0">
                    <a:pos x="165" y="623"/>
                  </a:cxn>
                  <a:cxn ang="0">
                    <a:pos x="162" y="713"/>
                  </a:cxn>
                  <a:cxn ang="0">
                    <a:pos x="159" y="784"/>
                  </a:cxn>
                  <a:cxn ang="0">
                    <a:pos x="154" y="847"/>
                  </a:cxn>
                  <a:cxn ang="0">
                    <a:pos x="145" y="925"/>
                  </a:cxn>
                  <a:cxn ang="0">
                    <a:pos x="136" y="997"/>
                  </a:cxn>
                  <a:cxn ang="0">
                    <a:pos x="123" y="1077"/>
                  </a:cxn>
                  <a:cxn ang="0">
                    <a:pos x="108" y="1152"/>
                  </a:cxn>
                  <a:cxn ang="0">
                    <a:pos x="91" y="1224"/>
                  </a:cxn>
                  <a:cxn ang="0">
                    <a:pos x="0" y="1182"/>
                  </a:cxn>
                  <a:cxn ang="0">
                    <a:pos x="16" y="1135"/>
                  </a:cxn>
                  <a:cxn ang="0">
                    <a:pos x="30" y="1060"/>
                  </a:cxn>
                  <a:cxn ang="0">
                    <a:pos x="42" y="987"/>
                  </a:cxn>
                  <a:cxn ang="0">
                    <a:pos x="52" y="901"/>
                  </a:cxn>
                  <a:cxn ang="0">
                    <a:pos x="60" y="823"/>
                  </a:cxn>
                  <a:cxn ang="0">
                    <a:pos x="66" y="746"/>
                  </a:cxn>
                  <a:cxn ang="0">
                    <a:pos x="69" y="667"/>
                  </a:cxn>
                  <a:cxn ang="0">
                    <a:pos x="72" y="605"/>
                  </a:cxn>
                  <a:cxn ang="0">
                    <a:pos x="70" y="523"/>
                  </a:cxn>
                  <a:cxn ang="0">
                    <a:pos x="68" y="437"/>
                  </a:cxn>
                  <a:cxn ang="0">
                    <a:pos x="63" y="357"/>
                  </a:cxn>
                  <a:cxn ang="0">
                    <a:pos x="57" y="276"/>
                  </a:cxn>
                  <a:cxn ang="0">
                    <a:pos x="46" y="192"/>
                  </a:cxn>
                  <a:cxn ang="0">
                    <a:pos x="34" y="114"/>
                  </a:cxn>
                  <a:cxn ang="0">
                    <a:pos x="19" y="43"/>
                  </a:cxn>
                  <a:cxn ang="0">
                    <a:pos x="114" y="0"/>
                  </a:cxn>
                </a:cxnLst>
                <a:rect l="0" t="0" r="r" b="b"/>
                <a:pathLst>
                  <a:path w="166" h="1224">
                    <a:moveTo>
                      <a:pt x="114" y="0"/>
                    </a:moveTo>
                    <a:lnTo>
                      <a:pt x="126" y="71"/>
                    </a:lnTo>
                    <a:lnTo>
                      <a:pt x="138" y="144"/>
                    </a:lnTo>
                    <a:lnTo>
                      <a:pt x="148" y="228"/>
                    </a:lnTo>
                    <a:lnTo>
                      <a:pt x="156" y="297"/>
                    </a:lnTo>
                    <a:lnTo>
                      <a:pt x="160" y="378"/>
                    </a:lnTo>
                    <a:lnTo>
                      <a:pt x="164" y="447"/>
                    </a:lnTo>
                    <a:lnTo>
                      <a:pt x="166" y="535"/>
                    </a:lnTo>
                    <a:lnTo>
                      <a:pt x="165" y="623"/>
                    </a:lnTo>
                    <a:lnTo>
                      <a:pt x="162" y="713"/>
                    </a:lnTo>
                    <a:lnTo>
                      <a:pt x="159" y="784"/>
                    </a:lnTo>
                    <a:lnTo>
                      <a:pt x="154" y="847"/>
                    </a:lnTo>
                    <a:lnTo>
                      <a:pt x="145" y="925"/>
                    </a:lnTo>
                    <a:lnTo>
                      <a:pt x="136" y="997"/>
                    </a:lnTo>
                    <a:lnTo>
                      <a:pt x="123" y="1077"/>
                    </a:lnTo>
                    <a:lnTo>
                      <a:pt x="108" y="1152"/>
                    </a:lnTo>
                    <a:lnTo>
                      <a:pt x="91" y="1224"/>
                    </a:lnTo>
                    <a:lnTo>
                      <a:pt x="0" y="1182"/>
                    </a:lnTo>
                    <a:lnTo>
                      <a:pt x="16" y="1135"/>
                    </a:lnTo>
                    <a:lnTo>
                      <a:pt x="30" y="1060"/>
                    </a:lnTo>
                    <a:lnTo>
                      <a:pt x="42" y="987"/>
                    </a:lnTo>
                    <a:lnTo>
                      <a:pt x="52" y="901"/>
                    </a:lnTo>
                    <a:lnTo>
                      <a:pt x="60" y="823"/>
                    </a:lnTo>
                    <a:lnTo>
                      <a:pt x="66" y="746"/>
                    </a:lnTo>
                    <a:lnTo>
                      <a:pt x="69" y="667"/>
                    </a:lnTo>
                    <a:lnTo>
                      <a:pt x="72" y="605"/>
                    </a:lnTo>
                    <a:lnTo>
                      <a:pt x="70" y="523"/>
                    </a:lnTo>
                    <a:lnTo>
                      <a:pt x="68" y="437"/>
                    </a:lnTo>
                    <a:lnTo>
                      <a:pt x="63" y="357"/>
                    </a:lnTo>
                    <a:lnTo>
                      <a:pt x="57" y="276"/>
                    </a:lnTo>
                    <a:lnTo>
                      <a:pt x="46" y="192"/>
                    </a:lnTo>
                    <a:lnTo>
                      <a:pt x="34" y="114"/>
                    </a:lnTo>
                    <a:lnTo>
                      <a:pt x="19" y="4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C06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1" name="Freeform 9"/>
              <p:cNvSpPr>
                <a:spLocks/>
              </p:cNvSpPr>
              <p:nvPr/>
            </p:nvSpPr>
            <p:spPr bwMode="auto">
              <a:xfrm>
                <a:off x="3440" y="1812"/>
                <a:ext cx="142" cy="1037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14" y="56"/>
                  </a:cxn>
                  <a:cxn ang="0">
                    <a:pos x="124" y="140"/>
                  </a:cxn>
                  <a:cxn ang="0">
                    <a:pos x="132" y="209"/>
                  </a:cxn>
                  <a:cxn ang="0">
                    <a:pos x="136" y="290"/>
                  </a:cxn>
                  <a:cxn ang="0">
                    <a:pos x="140" y="359"/>
                  </a:cxn>
                  <a:cxn ang="0">
                    <a:pos x="142" y="447"/>
                  </a:cxn>
                  <a:cxn ang="0">
                    <a:pos x="141" y="535"/>
                  </a:cxn>
                  <a:cxn ang="0">
                    <a:pos x="138" y="625"/>
                  </a:cxn>
                  <a:cxn ang="0">
                    <a:pos x="135" y="696"/>
                  </a:cxn>
                  <a:cxn ang="0">
                    <a:pos x="130" y="759"/>
                  </a:cxn>
                  <a:cxn ang="0">
                    <a:pos x="121" y="837"/>
                  </a:cxn>
                  <a:cxn ang="0">
                    <a:pos x="112" y="909"/>
                  </a:cxn>
                  <a:cxn ang="0">
                    <a:pos x="99" y="989"/>
                  </a:cxn>
                  <a:cxn ang="0">
                    <a:pos x="93" y="1037"/>
                  </a:cxn>
                  <a:cxn ang="0">
                    <a:pos x="0" y="995"/>
                  </a:cxn>
                  <a:cxn ang="0">
                    <a:pos x="6" y="972"/>
                  </a:cxn>
                  <a:cxn ang="0">
                    <a:pos x="18" y="899"/>
                  </a:cxn>
                  <a:cxn ang="0">
                    <a:pos x="28" y="813"/>
                  </a:cxn>
                  <a:cxn ang="0">
                    <a:pos x="36" y="735"/>
                  </a:cxn>
                  <a:cxn ang="0">
                    <a:pos x="42" y="658"/>
                  </a:cxn>
                  <a:cxn ang="0">
                    <a:pos x="45" y="579"/>
                  </a:cxn>
                  <a:cxn ang="0">
                    <a:pos x="48" y="517"/>
                  </a:cxn>
                  <a:cxn ang="0">
                    <a:pos x="46" y="435"/>
                  </a:cxn>
                  <a:cxn ang="0">
                    <a:pos x="44" y="349"/>
                  </a:cxn>
                  <a:cxn ang="0">
                    <a:pos x="39" y="269"/>
                  </a:cxn>
                  <a:cxn ang="0">
                    <a:pos x="33" y="188"/>
                  </a:cxn>
                  <a:cxn ang="0">
                    <a:pos x="22" y="104"/>
                  </a:cxn>
                  <a:cxn ang="0">
                    <a:pos x="4" y="39"/>
                  </a:cxn>
                  <a:cxn ang="0">
                    <a:pos x="100" y="0"/>
                  </a:cxn>
                </a:cxnLst>
                <a:rect l="0" t="0" r="r" b="b"/>
                <a:pathLst>
                  <a:path w="142" h="1037">
                    <a:moveTo>
                      <a:pt x="100" y="0"/>
                    </a:moveTo>
                    <a:lnTo>
                      <a:pt x="114" y="56"/>
                    </a:lnTo>
                    <a:lnTo>
                      <a:pt x="124" y="140"/>
                    </a:lnTo>
                    <a:lnTo>
                      <a:pt x="132" y="209"/>
                    </a:lnTo>
                    <a:lnTo>
                      <a:pt x="136" y="290"/>
                    </a:lnTo>
                    <a:lnTo>
                      <a:pt x="140" y="359"/>
                    </a:lnTo>
                    <a:lnTo>
                      <a:pt x="142" y="447"/>
                    </a:lnTo>
                    <a:lnTo>
                      <a:pt x="141" y="535"/>
                    </a:lnTo>
                    <a:lnTo>
                      <a:pt x="138" y="625"/>
                    </a:lnTo>
                    <a:lnTo>
                      <a:pt x="135" y="696"/>
                    </a:lnTo>
                    <a:lnTo>
                      <a:pt x="130" y="759"/>
                    </a:lnTo>
                    <a:lnTo>
                      <a:pt x="121" y="837"/>
                    </a:lnTo>
                    <a:lnTo>
                      <a:pt x="112" y="909"/>
                    </a:lnTo>
                    <a:lnTo>
                      <a:pt x="99" y="989"/>
                    </a:lnTo>
                    <a:lnTo>
                      <a:pt x="93" y="1037"/>
                    </a:lnTo>
                    <a:lnTo>
                      <a:pt x="0" y="995"/>
                    </a:lnTo>
                    <a:lnTo>
                      <a:pt x="6" y="972"/>
                    </a:lnTo>
                    <a:lnTo>
                      <a:pt x="18" y="899"/>
                    </a:lnTo>
                    <a:lnTo>
                      <a:pt x="28" y="813"/>
                    </a:lnTo>
                    <a:lnTo>
                      <a:pt x="36" y="735"/>
                    </a:lnTo>
                    <a:lnTo>
                      <a:pt x="42" y="658"/>
                    </a:lnTo>
                    <a:lnTo>
                      <a:pt x="45" y="579"/>
                    </a:lnTo>
                    <a:lnTo>
                      <a:pt x="48" y="517"/>
                    </a:lnTo>
                    <a:lnTo>
                      <a:pt x="46" y="435"/>
                    </a:lnTo>
                    <a:lnTo>
                      <a:pt x="44" y="349"/>
                    </a:lnTo>
                    <a:lnTo>
                      <a:pt x="39" y="269"/>
                    </a:lnTo>
                    <a:lnTo>
                      <a:pt x="33" y="188"/>
                    </a:lnTo>
                    <a:lnTo>
                      <a:pt x="22" y="104"/>
                    </a:lnTo>
                    <a:lnTo>
                      <a:pt x="4" y="3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C06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2" name="Freeform 10"/>
              <p:cNvSpPr>
                <a:spLocks/>
              </p:cNvSpPr>
              <p:nvPr/>
            </p:nvSpPr>
            <p:spPr bwMode="auto">
              <a:xfrm>
                <a:off x="3254" y="1881"/>
                <a:ext cx="136" cy="885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121" y="51"/>
                  </a:cxn>
                  <a:cxn ang="0">
                    <a:pos x="126" y="110"/>
                  </a:cxn>
                  <a:cxn ang="0">
                    <a:pos x="133" y="195"/>
                  </a:cxn>
                  <a:cxn ang="0">
                    <a:pos x="134" y="260"/>
                  </a:cxn>
                  <a:cxn ang="0">
                    <a:pos x="136" y="348"/>
                  </a:cxn>
                  <a:cxn ang="0">
                    <a:pos x="135" y="436"/>
                  </a:cxn>
                  <a:cxn ang="0">
                    <a:pos x="132" y="526"/>
                  </a:cxn>
                  <a:cxn ang="0">
                    <a:pos x="129" y="597"/>
                  </a:cxn>
                  <a:cxn ang="0">
                    <a:pos x="124" y="660"/>
                  </a:cxn>
                  <a:cxn ang="0">
                    <a:pos x="115" y="738"/>
                  </a:cxn>
                  <a:cxn ang="0">
                    <a:pos x="106" y="810"/>
                  </a:cxn>
                  <a:cxn ang="0">
                    <a:pos x="93" y="885"/>
                  </a:cxn>
                  <a:cxn ang="0">
                    <a:pos x="0" y="839"/>
                  </a:cxn>
                  <a:cxn ang="0">
                    <a:pos x="12" y="800"/>
                  </a:cxn>
                  <a:cxn ang="0">
                    <a:pos x="22" y="714"/>
                  </a:cxn>
                  <a:cxn ang="0">
                    <a:pos x="30" y="636"/>
                  </a:cxn>
                  <a:cxn ang="0">
                    <a:pos x="36" y="559"/>
                  </a:cxn>
                  <a:cxn ang="0">
                    <a:pos x="39" y="480"/>
                  </a:cxn>
                  <a:cxn ang="0">
                    <a:pos x="42" y="418"/>
                  </a:cxn>
                  <a:cxn ang="0">
                    <a:pos x="40" y="336"/>
                  </a:cxn>
                  <a:cxn ang="0">
                    <a:pos x="40" y="249"/>
                  </a:cxn>
                  <a:cxn ang="0">
                    <a:pos x="37" y="168"/>
                  </a:cxn>
                  <a:cxn ang="0">
                    <a:pos x="27" y="89"/>
                  </a:cxn>
                  <a:cxn ang="0">
                    <a:pos x="16" y="45"/>
                  </a:cxn>
                  <a:cxn ang="0">
                    <a:pos x="112" y="0"/>
                  </a:cxn>
                </a:cxnLst>
                <a:rect l="0" t="0" r="r" b="b"/>
                <a:pathLst>
                  <a:path w="136" h="885">
                    <a:moveTo>
                      <a:pt x="112" y="0"/>
                    </a:moveTo>
                    <a:lnTo>
                      <a:pt x="121" y="51"/>
                    </a:lnTo>
                    <a:lnTo>
                      <a:pt x="126" y="110"/>
                    </a:lnTo>
                    <a:lnTo>
                      <a:pt x="133" y="195"/>
                    </a:lnTo>
                    <a:lnTo>
                      <a:pt x="134" y="260"/>
                    </a:lnTo>
                    <a:lnTo>
                      <a:pt x="136" y="348"/>
                    </a:lnTo>
                    <a:lnTo>
                      <a:pt x="135" y="436"/>
                    </a:lnTo>
                    <a:lnTo>
                      <a:pt x="132" y="526"/>
                    </a:lnTo>
                    <a:lnTo>
                      <a:pt x="129" y="597"/>
                    </a:lnTo>
                    <a:lnTo>
                      <a:pt x="124" y="660"/>
                    </a:lnTo>
                    <a:lnTo>
                      <a:pt x="115" y="738"/>
                    </a:lnTo>
                    <a:lnTo>
                      <a:pt x="106" y="810"/>
                    </a:lnTo>
                    <a:lnTo>
                      <a:pt x="93" y="885"/>
                    </a:lnTo>
                    <a:lnTo>
                      <a:pt x="0" y="839"/>
                    </a:lnTo>
                    <a:lnTo>
                      <a:pt x="12" y="800"/>
                    </a:lnTo>
                    <a:lnTo>
                      <a:pt x="22" y="714"/>
                    </a:lnTo>
                    <a:lnTo>
                      <a:pt x="30" y="636"/>
                    </a:lnTo>
                    <a:lnTo>
                      <a:pt x="36" y="559"/>
                    </a:lnTo>
                    <a:lnTo>
                      <a:pt x="39" y="480"/>
                    </a:lnTo>
                    <a:lnTo>
                      <a:pt x="42" y="418"/>
                    </a:lnTo>
                    <a:lnTo>
                      <a:pt x="40" y="336"/>
                    </a:lnTo>
                    <a:lnTo>
                      <a:pt x="40" y="249"/>
                    </a:lnTo>
                    <a:lnTo>
                      <a:pt x="37" y="168"/>
                    </a:lnTo>
                    <a:lnTo>
                      <a:pt x="27" y="89"/>
                    </a:lnTo>
                    <a:lnTo>
                      <a:pt x="16" y="4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07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3" name="Freeform 11"/>
              <p:cNvSpPr>
                <a:spLocks/>
              </p:cNvSpPr>
              <p:nvPr/>
            </p:nvSpPr>
            <p:spPr bwMode="auto">
              <a:xfrm>
                <a:off x="3065" y="1983"/>
                <a:ext cx="115" cy="692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6" y="60"/>
                  </a:cxn>
                  <a:cxn ang="0">
                    <a:pos x="109" y="125"/>
                  </a:cxn>
                  <a:cxn ang="0">
                    <a:pos x="113" y="194"/>
                  </a:cxn>
                  <a:cxn ang="0">
                    <a:pos x="115" y="282"/>
                  </a:cxn>
                  <a:cxn ang="0">
                    <a:pos x="114" y="370"/>
                  </a:cxn>
                  <a:cxn ang="0">
                    <a:pos x="111" y="460"/>
                  </a:cxn>
                  <a:cxn ang="0">
                    <a:pos x="108" y="531"/>
                  </a:cxn>
                  <a:cxn ang="0">
                    <a:pos x="103" y="594"/>
                  </a:cxn>
                  <a:cxn ang="0">
                    <a:pos x="102" y="657"/>
                  </a:cxn>
                  <a:cxn ang="0">
                    <a:pos x="99" y="692"/>
                  </a:cxn>
                  <a:cxn ang="0">
                    <a:pos x="0" y="641"/>
                  </a:cxn>
                  <a:cxn ang="0">
                    <a:pos x="9" y="570"/>
                  </a:cxn>
                  <a:cxn ang="0">
                    <a:pos x="15" y="493"/>
                  </a:cxn>
                  <a:cxn ang="0">
                    <a:pos x="18" y="414"/>
                  </a:cxn>
                  <a:cxn ang="0">
                    <a:pos x="21" y="352"/>
                  </a:cxn>
                  <a:cxn ang="0">
                    <a:pos x="22" y="261"/>
                  </a:cxn>
                  <a:cxn ang="0">
                    <a:pos x="19" y="183"/>
                  </a:cxn>
                  <a:cxn ang="0">
                    <a:pos x="12" y="104"/>
                  </a:cxn>
                  <a:cxn ang="0">
                    <a:pos x="4" y="42"/>
                  </a:cxn>
                  <a:cxn ang="0">
                    <a:pos x="97" y="0"/>
                  </a:cxn>
                </a:cxnLst>
                <a:rect l="0" t="0" r="r" b="b"/>
                <a:pathLst>
                  <a:path w="115" h="692">
                    <a:moveTo>
                      <a:pt x="97" y="0"/>
                    </a:moveTo>
                    <a:lnTo>
                      <a:pt x="106" y="60"/>
                    </a:lnTo>
                    <a:lnTo>
                      <a:pt x="109" y="125"/>
                    </a:lnTo>
                    <a:lnTo>
                      <a:pt x="113" y="194"/>
                    </a:lnTo>
                    <a:lnTo>
                      <a:pt x="115" y="282"/>
                    </a:lnTo>
                    <a:lnTo>
                      <a:pt x="114" y="370"/>
                    </a:lnTo>
                    <a:lnTo>
                      <a:pt x="111" y="460"/>
                    </a:lnTo>
                    <a:lnTo>
                      <a:pt x="108" y="531"/>
                    </a:lnTo>
                    <a:lnTo>
                      <a:pt x="103" y="594"/>
                    </a:lnTo>
                    <a:lnTo>
                      <a:pt x="102" y="657"/>
                    </a:lnTo>
                    <a:lnTo>
                      <a:pt x="99" y="692"/>
                    </a:lnTo>
                    <a:lnTo>
                      <a:pt x="0" y="641"/>
                    </a:lnTo>
                    <a:lnTo>
                      <a:pt x="9" y="570"/>
                    </a:lnTo>
                    <a:lnTo>
                      <a:pt x="15" y="493"/>
                    </a:lnTo>
                    <a:lnTo>
                      <a:pt x="18" y="414"/>
                    </a:lnTo>
                    <a:lnTo>
                      <a:pt x="21" y="352"/>
                    </a:lnTo>
                    <a:lnTo>
                      <a:pt x="22" y="261"/>
                    </a:lnTo>
                    <a:lnTo>
                      <a:pt x="19" y="183"/>
                    </a:lnTo>
                    <a:lnTo>
                      <a:pt x="12" y="104"/>
                    </a:lnTo>
                    <a:lnTo>
                      <a:pt x="4" y="4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8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4" name="Freeform 12"/>
              <p:cNvSpPr>
                <a:spLocks/>
              </p:cNvSpPr>
              <p:nvPr/>
            </p:nvSpPr>
            <p:spPr bwMode="auto">
              <a:xfrm>
                <a:off x="2870" y="2073"/>
                <a:ext cx="109" cy="503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7" y="92"/>
                  </a:cxn>
                  <a:cxn ang="0">
                    <a:pos x="109" y="180"/>
                  </a:cxn>
                  <a:cxn ang="0">
                    <a:pos x="108" y="268"/>
                  </a:cxn>
                  <a:cxn ang="0">
                    <a:pos x="105" y="358"/>
                  </a:cxn>
                  <a:cxn ang="0">
                    <a:pos x="102" y="429"/>
                  </a:cxn>
                  <a:cxn ang="0">
                    <a:pos x="90" y="503"/>
                  </a:cxn>
                  <a:cxn ang="0">
                    <a:pos x="0" y="461"/>
                  </a:cxn>
                  <a:cxn ang="0">
                    <a:pos x="9" y="391"/>
                  </a:cxn>
                  <a:cxn ang="0">
                    <a:pos x="12" y="312"/>
                  </a:cxn>
                  <a:cxn ang="0">
                    <a:pos x="15" y="250"/>
                  </a:cxn>
                  <a:cxn ang="0">
                    <a:pos x="13" y="159"/>
                  </a:cxn>
                  <a:cxn ang="0">
                    <a:pos x="11" y="82"/>
                  </a:cxn>
                  <a:cxn ang="0">
                    <a:pos x="4" y="42"/>
                  </a:cxn>
                  <a:cxn ang="0">
                    <a:pos x="97" y="0"/>
                  </a:cxn>
                </a:cxnLst>
                <a:rect l="0" t="0" r="r" b="b"/>
                <a:pathLst>
                  <a:path w="109" h="503">
                    <a:moveTo>
                      <a:pt x="97" y="0"/>
                    </a:moveTo>
                    <a:lnTo>
                      <a:pt x="107" y="92"/>
                    </a:lnTo>
                    <a:lnTo>
                      <a:pt x="109" y="180"/>
                    </a:lnTo>
                    <a:lnTo>
                      <a:pt x="108" y="268"/>
                    </a:lnTo>
                    <a:lnTo>
                      <a:pt x="105" y="358"/>
                    </a:lnTo>
                    <a:lnTo>
                      <a:pt x="102" y="429"/>
                    </a:lnTo>
                    <a:lnTo>
                      <a:pt x="90" y="503"/>
                    </a:lnTo>
                    <a:lnTo>
                      <a:pt x="0" y="461"/>
                    </a:lnTo>
                    <a:lnTo>
                      <a:pt x="9" y="391"/>
                    </a:lnTo>
                    <a:lnTo>
                      <a:pt x="12" y="312"/>
                    </a:lnTo>
                    <a:lnTo>
                      <a:pt x="15" y="250"/>
                    </a:lnTo>
                    <a:lnTo>
                      <a:pt x="13" y="159"/>
                    </a:lnTo>
                    <a:lnTo>
                      <a:pt x="11" y="82"/>
                    </a:lnTo>
                    <a:lnTo>
                      <a:pt x="4" y="42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5" name="Freeform 13"/>
              <p:cNvSpPr>
                <a:spLocks/>
              </p:cNvSpPr>
              <p:nvPr/>
            </p:nvSpPr>
            <p:spPr bwMode="auto">
              <a:xfrm>
                <a:off x="2687" y="2151"/>
                <a:ext cx="103" cy="336"/>
              </a:xfrm>
              <a:custGeom>
                <a:avLst/>
                <a:gdLst/>
                <a:ahLst/>
                <a:cxnLst>
                  <a:cxn ang="0">
                    <a:pos x="101" y="49"/>
                  </a:cxn>
                  <a:cxn ang="0">
                    <a:pos x="103" y="135"/>
                  </a:cxn>
                  <a:cxn ang="0">
                    <a:pos x="102" y="220"/>
                  </a:cxn>
                  <a:cxn ang="0">
                    <a:pos x="97" y="294"/>
                  </a:cxn>
                  <a:cxn ang="0">
                    <a:pos x="91" y="336"/>
                  </a:cxn>
                  <a:cxn ang="0">
                    <a:pos x="0" y="297"/>
                  </a:cxn>
                  <a:cxn ang="0">
                    <a:pos x="6" y="207"/>
                  </a:cxn>
                  <a:cxn ang="0">
                    <a:pos x="7" y="124"/>
                  </a:cxn>
                  <a:cxn ang="0">
                    <a:pos x="7" y="45"/>
                  </a:cxn>
                  <a:cxn ang="0">
                    <a:pos x="97" y="0"/>
                  </a:cxn>
                  <a:cxn ang="0">
                    <a:pos x="101" y="49"/>
                  </a:cxn>
                </a:cxnLst>
                <a:rect l="0" t="0" r="r" b="b"/>
                <a:pathLst>
                  <a:path w="103" h="336">
                    <a:moveTo>
                      <a:pt x="101" y="49"/>
                    </a:moveTo>
                    <a:lnTo>
                      <a:pt x="103" y="135"/>
                    </a:lnTo>
                    <a:lnTo>
                      <a:pt x="102" y="220"/>
                    </a:lnTo>
                    <a:lnTo>
                      <a:pt x="97" y="294"/>
                    </a:lnTo>
                    <a:lnTo>
                      <a:pt x="91" y="336"/>
                    </a:lnTo>
                    <a:lnTo>
                      <a:pt x="0" y="297"/>
                    </a:lnTo>
                    <a:lnTo>
                      <a:pt x="6" y="207"/>
                    </a:lnTo>
                    <a:lnTo>
                      <a:pt x="7" y="124"/>
                    </a:lnTo>
                    <a:lnTo>
                      <a:pt x="7" y="45"/>
                    </a:lnTo>
                    <a:lnTo>
                      <a:pt x="97" y="0"/>
                    </a:lnTo>
                    <a:lnTo>
                      <a:pt x="101" y="49"/>
                    </a:lnTo>
                    <a:close/>
                  </a:path>
                </a:pathLst>
              </a:custGeom>
              <a:solidFill>
                <a:srgbClr val="FFE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1274" y="1095"/>
              <a:ext cx="1434" cy="2110"/>
              <a:chOff x="1274" y="1095"/>
              <a:chExt cx="1434" cy="2110"/>
            </a:xfrm>
          </p:grpSpPr>
          <p:sp>
            <p:nvSpPr>
              <p:cNvPr id="33807" name="Freeform 15"/>
              <p:cNvSpPr>
                <a:spLocks/>
              </p:cNvSpPr>
              <p:nvPr/>
            </p:nvSpPr>
            <p:spPr bwMode="auto">
              <a:xfrm>
                <a:off x="1274" y="1095"/>
                <a:ext cx="1434" cy="2110"/>
              </a:xfrm>
              <a:custGeom>
                <a:avLst/>
                <a:gdLst/>
                <a:ahLst/>
                <a:cxnLst>
                  <a:cxn ang="0">
                    <a:pos x="630" y="1828"/>
                  </a:cxn>
                  <a:cxn ang="0">
                    <a:pos x="522" y="1704"/>
                  </a:cxn>
                  <a:cxn ang="0">
                    <a:pos x="330" y="1590"/>
                  </a:cxn>
                  <a:cxn ang="0">
                    <a:pos x="90" y="1516"/>
                  </a:cxn>
                  <a:cxn ang="0">
                    <a:pos x="102" y="1402"/>
                  </a:cxn>
                  <a:cxn ang="0">
                    <a:pos x="186" y="1216"/>
                  </a:cxn>
                  <a:cxn ang="0">
                    <a:pos x="24" y="936"/>
                  </a:cxn>
                  <a:cxn ang="0">
                    <a:pos x="6" y="748"/>
                  </a:cxn>
                  <a:cxn ang="0">
                    <a:pos x="6" y="528"/>
                  </a:cxn>
                  <a:cxn ang="0">
                    <a:pos x="186" y="184"/>
                  </a:cxn>
                  <a:cxn ang="0">
                    <a:pos x="250" y="129"/>
                  </a:cxn>
                  <a:cxn ang="0">
                    <a:pos x="408" y="54"/>
                  </a:cxn>
                  <a:cxn ang="0">
                    <a:pos x="756" y="0"/>
                  </a:cxn>
                  <a:cxn ang="0">
                    <a:pos x="942" y="22"/>
                  </a:cxn>
                  <a:cxn ang="0">
                    <a:pos x="1074" y="84"/>
                  </a:cxn>
                  <a:cxn ang="0">
                    <a:pos x="1170" y="114"/>
                  </a:cxn>
                  <a:cxn ang="0">
                    <a:pos x="1254" y="270"/>
                  </a:cxn>
                  <a:cxn ang="0">
                    <a:pos x="1302" y="430"/>
                  </a:cxn>
                  <a:cxn ang="0">
                    <a:pos x="1332" y="490"/>
                  </a:cxn>
                  <a:cxn ang="0">
                    <a:pos x="1362" y="540"/>
                  </a:cxn>
                  <a:cxn ang="0">
                    <a:pos x="1338" y="634"/>
                  </a:cxn>
                  <a:cxn ang="0">
                    <a:pos x="1314" y="694"/>
                  </a:cxn>
                  <a:cxn ang="0">
                    <a:pos x="1392" y="837"/>
                  </a:cxn>
                  <a:cxn ang="0">
                    <a:pos x="1434" y="954"/>
                  </a:cxn>
                  <a:cxn ang="0">
                    <a:pos x="1374" y="994"/>
                  </a:cxn>
                  <a:cxn ang="0">
                    <a:pos x="1314" y="1030"/>
                  </a:cxn>
                  <a:cxn ang="0">
                    <a:pos x="1320" y="1090"/>
                  </a:cxn>
                  <a:cxn ang="0">
                    <a:pos x="1296" y="1144"/>
                  </a:cxn>
                  <a:cxn ang="0">
                    <a:pos x="1146" y="1192"/>
                  </a:cxn>
                  <a:cxn ang="0">
                    <a:pos x="1230" y="1270"/>
                  </a:cxn>
                  <a:cxn ang="0">
                    <a:pos x="1254" y="1306"/>
                  </a:cxn>
                  <a:cxn ang="0">
                    <a:pos x="1200" y="1336"/>
                  </a:cxn>
                  <a:cxn ang="0">
                    <a:pos x="1194" y="1396"/>
                  </a:cxn>
                  <a:cxn ang="0">
                    <a:pos x="1176" y="1486"/>
                  </a:cxn>
                  <a:cxn ang="0">
                    <a:pos x="1110" y="1558"/>
                  </a:cxn>
                  <a:cxn ang="0">
                    <a:pos x="1020" y="1564"/>
                  </a:cxn>
                  <a:cxn ang="0">
                    <a:pos x="888" y="1492"/>
                  </a:cxn>
                  <a:cxn ang="0">
                    <a:pos x="798" y="1486"/>
                  </a:cxn>
                  <a:cxn ang="0">
                    <a:pos x="750" y="1612"/>
                  </a:cxn>
                  <a:cxn ang="0">
                    <a:pos x="714" y="1720"/>
                  </a:cxn>
                  <a:cxn ang="0">
                    <a:pos x="750" y="1900"/>
                  </a:cxn>
                  <a:cxn ang="0">
                    <a:pos x="828" y="2098"/>
                  </a:cxn>
                  <a:cxn ang="0">
                    <a:pos x="774" y="2098"/>
                  </a:cxn>
                </a:cxnLst>
                <a:rect l="0" t="0" r="r" b="b"/>
                <a:pathLst>
                  <a:path w="1434" h="2110">
                    <a:moveTo>
                      <a:pt x="774" y="2098"/>
                    </a:moveTo>
                    <a:lnTo>
                      <a:pt x="630" y="1828"/>
                    </a:lnTo>
                    <a:lnTo>
                      <a:pt x="594" y="1764"/>
                    </a:lnTo>
                    <a:lnTo>
                      <a:pt x="522" y="1704"/>
                    </a:lnTo>
                    <a:lnTo>
                      <a:pt x="450" y="1666"/>
                    </a:lnTo>
                    <a:lnTo>
                      <a:pt x="330" y="1590"/>
                    </a:lnTo>
                    <a:lnTo>
                      <a:pt x="174" y="1528"/>
                    </a:lnTo>
                    <a:lnTo>
                      <a:pt x="90" y="1516"/>
                    </a:lnTo>
                    <a:lnTo>
                      <a:pt x="12" y="1546"/>
                    </a:lnTo>
                    <a:lnTo>
                      <a:pt x="102" y="1402"/>
                    </a:lnTo>
                    <a:lnTo>
                      <a:pt x="132" y="1294"/>
                    </a:lnTo>
                    <a:lnTo>
                      <a:pt x="186" y="1216"/>
                    </a:lnTo>
                    <a:lnTo>
                      <a:pt x="48" y="1000"/>
                    </a:lnTo>
                    <a:lnTo>
                      <a:pt x="24" y="936"/>
                    </a:lnTo>
                    <a:lnTo>
                      <a:pt x="18" y="852"/>
                    </a:lnTo>
                    <a:lnTo>
                      <a:pt x="6" y="748"/>
                    </a:lnTo>
                    <a:lnTo>
                      <a:pt x="0" y="670"/>
                    </a:lnTo>
                    <a:lnTo>
                      <a:pt x="6" y="528"/>
                    </a:lnTo>
                    <a:lnTo>
                      <a:pt x="66" y="360"/>
                    </a:lnTo>
                    <a:lnTo>
                      <a:pt x="186" y="184"/>
                    </a:lnTo>
                    <a:lnTo>
                      <a:pt x="220" y="142"/>
                    </a:lnTo>
                    <a:lnTo>
                      <a:pt x="250" y="129"/>
                    </a:lnTo>
                    <a:lnTo>
                      <a:pt x="289" y="115"/>
                    </a:lnTo>
                    <a:lnTo>
                      <a:pt x="408" y="54"/>
                    </a:lnTo>
                    <a:lnTo>
                      <a:pt x="474" y="36"/>
                    </a:lnTo>
                    <a:lnTo>
                      <a:pt x="756" y="0"/>
                    </a:lnTo>
                    <a:lnTo>
                      <a:pt x="900" y="22"/>
                    </a:lnTo>
                    <a:lnTo>
                      <a:pt x="942" y="22"/>
                    </a:lnTo>
                    <a:lnTo>
                      <a:pt x="1014" y="52"/>
                    </a:lnTo>
                    <a:lnTo>
                      <a:pt x="1074" y="84"/>
                    </a:lnTo>
                    <a:lnTo>
                      <a:pt x="1128" y="82"/>
                    </a:lnTo>
                    <a:lnTo>
                      <a:pt x="1170" y="114"/>
                    </a:lnTo>
                    <a:lnTo>
                      <a:pt x="1206" y="190"/>
                    </a:lnTo>
                    <a:lnTo>
                      <a:pt x="1254" y="270"/>
                    </a:lnTo>
                    <a:lnTo>
                      <a:pt x="1284" y="376"/>
                    </a:lnTo>
                    <a:lnTo>
                      <a:pt x="1302" y="430"/>
                    </a:lnTo>
                    <a:lnTo>
                      <a:pt x="1314" y="454"/>
                    </a:lnTo>
                    <a:lnTo>
                      <a:pt x="1332" y="490"/>
                    </a:lnTo>
                    <a:lnTo>
                      <a:pt x="1350" y="514"/>
                    </a:lnTo>
                    <a:lnTo>
                      <a:pt x="1362" y="540"/>
                    </a:lnTo>
                    <a:lnTo>
                      <a:pt x="1368" y="582"/>
                    </a:lnTo>
                    <a:lnTo>
                      <a:pt x="1338" y="634"/>
                    </a:lnTo>
                    <a:lnTo>
                      <a:pt x="1326" y="672"/>
                    </a:lnTo>
                    <a:lnTo>
                      <a:pt x="1314" y="694"/>
                    </a:lnTo>
                    <a:lnTo>
                      <a:pt x="1350" y="753"/>
                    </a:lnTo>
                    <a:lnTo>
                      <a:pt x="1392" y="837"/>
                    </a:lnTo>
                    <a:lnTo>
                      <a:pt x="1428" y="903"/>
                    </a:lnTo>
                    <a:lnTo>
                      <a:pt x="1434" y="954"/>
                    </a:lnTo>
                    <a:lnTo>
                      <a:pt x="1413" y="984"/>
                    </a:lnTo>
                    <a:lnTo>
                      <a:pt x="1374" y="994"/>
                    </a:lnTo>
                    <a:lnTo>
                      <a:pt x="1332" y="1000"/>
                    </a:lnTo>
                    <a:lnTo>
                      <a:pt x="1314" y="1030"/>
                    </a:lnTo>
                    <a:lnTo>
                      <a:pt x="1308" y="1084"/>
                    </a:lnTo>
                    <a:lnTo>
                      <a:pt x="1320" y="1090"/>
                    </a:lnTo>
                    <a:lnTo>
                      <a:pt x="1332" y="1120"/>
                    </a:lnTo>
                    <a:lnTo>
                      <a:pt x="1296" y="1144"/>
                    </a:lnTo>
                    <a:lnTo>
                      <a:pt x="1176" y="1192"/>
                    </a:lnTo>
                    <a:lnTo>
                      <a:pt x="1146" y="1192"/>
                    </a:lnTo>
                    <a:lnTo>
                      <a:pt x="1170" y="1228"/>
                    </a:lnTo>
                    <a:lnTo>
                      <a:pt x="1230" y="1270"/>
                    </a:lnTo>
                    <a:lnTo>
                      <a:pt x="1248" y="1285"/>
                    </a:lnTo>
                    <a:lnTo>
                      <a:pt x="1254" y="1306"/>
                    </a:lnTo>
                    <a:lnTo>
                      <a:pt x="1236" y="1327"/>
                    </a:lnTo>
                    <a:lnTo>
                      <a:pt x="1200" y="1336"/>
                    </a:lnTo>
                    <a:lnTo>
                      <a:pt x="1194" y="1348"/>
                    </a:lnTo>
                    <a:lnTo>
                      <a:pt x="1194" y="1396"/>
                    </a:lnTo>
                    <a:lnTo>
                      <a:pt x="1191" y="1441"/>
                    </a:lnTo>
                    <a:lnTo>
                      <a:pt x="1176" y="1486"/>
                    </a:lnTo>
                    <a:lnTo>
                      <a:pt x="1146" y="1540"/>
                    </a:lnTo>
                    <a:lnTo>
                      <a:pt x="1110" y="1558"/>
                    </a:lnTo>
                    <a:lnTo>
                      <a:pt x="1062" y="1570"/>
                    </a:lnTo>
                    <a:lnTo>
                      <a:pt x="1020" y="1564"/>
                    </a:lnTo>
                    <a:lnTo>
                      <a:pt x="948" y="1534"/>
                    </a:lnTo>
                    <a:lnTo>
                      <a:pt x="888" y="1492"/>
                    </a:lnTo>
                    <a:lnTo>
                      <a:pt x="828" y="1486"/>
                    </a:lnTo>
                    <a:lnTo>
                      <a:pt x="798" y="1486"/>
                    </a:lnTo>
                    <a:lnTo>
                      <a:pt x="804" y="1546"/>
                    </a:lnTo>
                    <a:lnTo>
                      <a:pt x="750" y="1612"/>
                    </a:lnTo>
                    <a:lnTo>
                      <a:pt x="738" y="1672"/>
                    </a:lnTo>
                    <a:lnTo>
                      <a:pt x="714" y="1720"/>
                    </a:lnTo>
                    <a:lnTo>
                      <a:pt x="726" y="1798"/>
                    </a:lnTo>
                    <a:lnTo>
                      <a:pt x="750" y="1900"/>
                    </a:lnTo>
                    <a:lnTo>
                      <a:pt x="768" y="1972"/>
                    </a:lnTo>
                    <a:lnTo>
                      <a:pt x="828" y="2098"/>
                    </a:lnTo>
                    <a:lnTo>
                      <a:pt x="780" y="2110"/>
                    </a:lnTo>
                    <a:lnTo>
                      <a:pt x="774" y="2098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8" name="Freeform 16"/>
              <p:cNvSpPr>
                <a:spLocks/>
              </p:cNvSpPr>
              <p:nvPr/>
            </p:nvSpPr>
            <p:spPr bwMode="auto">
              <a:xfrm>
                <a:off x="2408" y="1754"/>
                <a:ext cx="177" cy="99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39" y="63"/>
                  </a:cxn>
                  <a:cxn ang="0">
                    <a:pos x="78" y="42"/>
                  </a:cxn>
                  <a:cxn ang="0">
                    <a:pos x="105" y="27"/>
                  </a:cxn>
                  <a:cxn ang="0">
                    <a:pos x="138" y="18"/>
                  </a:cxn>
                  <a:cxn ang="0">
                    <a:pos x="177" y="0"/>
                  </a:cxn>
                  <a:cxn ang="0">
                    <a:pos x="141" y="27"/>
                  </a:cxn>
                  <a:cxn ang="0">
                    <a:pos x="102" y="51"/>
                  </a:cxn>
                  <a:cxn ang="0">
                    <a:pos x="96" y="93"/>
                  </a:cxn>
                  <a:cxn ang="0">
                    <a:pos x="69" y="99"/>
                  </a:cxn>
                  <a:cxn ang="0">
                    <a:pos x="75" y="72"/>
                  </a:cxn>
                  <a:cxn ang="0">
                    <a:pos x="69" y="57"/>
                  </a:cxn>
                  <a:cxn ang="0">
                    <a:pos x="0" y="69"/>
                  </a:cxn>
                </a:cxnLst>
                <a:rect l="0" t="0" r="r" b="b"/>
                <a:pathLst>
                  <a:path w="177" h="99">
                    <a:moveTo>
                      <a:pt x="0" y="69"/>
                    </a:moveTo>
                    <a:lnTo>
                      <a:pt x="39" y="63"/>
                    </a:lnTo>
                    <a:lnTo>
                      <a:pt x="78" y="42"/>
                    </a:lnTo>
                    <a:lnTo>
                      <a:pt x="105" y="27"/>
                    </a:lnTo>
                    <a:lnTo>
                      <a:pt x="138" y="18"/>
                    </a:lnTo>
                    <a:lnTo>
                      <a:pt x="177" y="0"/>
                    </a:lnTo>
                    <a:lnTo>
                      <a:pt x="141" y="27"/>
                    </a:lnTo>
                    <a:lnTo>
                      <a:pt x="102" y="51"/>
                    </a:lnTo>
                    <a:lnTo>
                      <a:pt x="96" y="93"/>
                    </a:lnTo>
                    <a:lnTo>
                      <a:pt x="69" y="99"/>
                    </a:lnTo>
                    <a:lnTo>
                      <a:pt x="75" y="72"/>
                    </a:lnTo>
                    <a:lnTo>
                      <a:pt x="69" y="57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FF0000"/>
              </a:solidFill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09" name="Freeform 17"/>
              <p:cNvSpPr>
                <a:spLocks/>
              </p:cNvSpPr>
              <p:nvPr/>
            </p:nvSpPr>
            <p:spPr bwMode="auto">
              <a:xfrm>
                <a:off x="2513" y="2081"/>
                <a:ext cx="126" cy="3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8" y="30"/>
                  </a:cxn>
                  <a:cxn ang="0">
                    <a:pos x="36" y="21"/>
                  </a:cxn>
                  <a:cxn ang="0">
                    <a:pos x="81" y="9"/>
                  </a:cxn>
                  <a:cxn ang="0">
                    <a:pos x="126" y="0"/>
                  </a:cxn>
                </a:cxnLst>
                <a:rect l="0" t="0" r="r" b="b"/>
                <a:pathLst>
                  <a:path w="126" h="30">
                    <a:moveTo>
                      <a:pt x="0" y="6"/>
                    </a:moveTo>
                    <a:lnTo>
                      <a:pt x="18" y="30"/>
                    </a:lnTo>
                    <a:lnTo>
                      <a:pt x="36" y="21"/>
                    </a:lnTo>
                    <a:lnTo>
                      <a:pt x="81" y="9"/>
                    </a:lnTo>
                    <a:lnTo>
                      <a:pt x="126" y="0"/>
                    </a:lnTo>
                  </a:path>
                </a:pathLst>
              </a:custGeom>
              <a:solidFill>
                <a:srgbClr val="FF0000"/>
              </a:solidFill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810" name="Line 18"/>
              <p:cNvSpPr>
                <a:spLocks noChangeShapeType="1"/>
              </p:cNvSpPr>
              <p:nvPr/>
            </p:nvSpPr>
            <p:spPr bwMode="auto">
              <a:xfrm flipH="1">
                <a:off x="2402" y="2253"/>
                <a:ext cx="54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2800" dirty="0"/>
              <a:t>VERIFICACIÓN POR VOZ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81000" y="1785926"/>
            <a:ext cx="8534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s-ES_tradnl" dirty="0">
                <a:latin typeface="Tahoma" pitchFamily="34" charset="0"/>
              </a:rPr>
              <a:t>Se emplea la </a:t>
            </a:r>
            <a:r>
              <a:rPr lang="es-ES_tradnl" dirty="0" smtClean="0">
                <a:latin typeface="Tahoma" pitchFamily="34" charset="0"/>
              </a:rPr>
              <a:t>biometría </a:t>
            </a:r>
            <a:r>
              <a:rPr lang="es-ES_tradnl" dirty="0">
                <a:latin typeface="Tahoma" pitchFamily="34" charset="0"/>
              </a:rPr>
              <a:t>física y de conducta con el objetivo de analizar patrones de habla e identificar al interlocutor. </a:t>
            </a:r>
          </a:p>
          <a:p>
            <a:pPr algn="l"/>
            <a:endParaRPr lang="es-ES_tradnl" dirty="0">
              <a:latin typeface="Tahoma" pitchFamily="34" charset="0"/>
            </a:endParaRPr>
          </a:p>
          <a:p>
            <a:pPr algn="l"/>
            <a:r>
              <a:rPr lang="es-ES_tradnl" dirty="0">
                <a:latin typeface="Tahoma" pitchFamily="34" charset="0"/>
              </a:rPr>
              <a:t>El patrón creado previamente por el interlocutor, debe ser digitalizado y mantenido en una base de datos que generalmente es una Cinta Digital de Audio.</a:t>
            </a:r>
            <a:endParaRPr lang="es-ES_tradnl" sz="2400" dirty="0"/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643314"/>
            <a:ext cx="2818732" cy="195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714744" y="5715016"/>
            <a:ext cx="4857784" cy="5334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Micrófonos ópticos		Campo de recepción</a:t>
            </a:r>
          </a:p>
          <a:p>
            <a:pPr marL="342900" lvl="0" indent="-342900">
              <a:spcBef>
                <a:spcPct val="20000"/>
              </a:spcBef>
            </a:pPr>
            <a:r>
              <a:rPr lang="es-ES_tradnl" sz="2600" dirty="0" smtClean="0">
                <a:solidFill>
                  <a:srgbClr val="C00000"/>
                </a:solidFill>
              </a:rPr>
              <a:t>Unidireccionales		 del micrófono</a:t>
            </a:r>
            <a:endParaRPr kumimoji="0" lang="es-ES_tradnl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3714752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5736"/>
            <a:ext cx="7772400" cy="1143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2800" dirty="0" smtClean="0"/>
              <a:t>Verificación de firma</a:t>
            </a:r>
            <a:endParaRPr lang="es-ES_tradnl" sz="2800" dirty="0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295400" y="1676400"/>
            <a:ext cx="5943600" cy="208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lang="es-ES_tradnl" sz="2400" dirty="0" smtClean="0">
                <a:latin typeface="Tahoma" pitchFamily="34" charset="0"/>
              </a:rPr>
              <a:t>Mide </a:t>
            </a:r>
            <a:r>
              <a:rPr lang="es-ES_tradnl" sz="2400" dirty="0">
                <a:latin typeface="Tahoma" pitchFamily="34" charset="0"/>
              </a:rPr>
              <a:t>el tiempo, la presión, la velocidad, el ángulo de colocación del lápiz y la velocidad de las curvas, todo a través de un lápiz óptico con el que la persona firma en un soporte </a:t>
            </a:r>
            <a:r>
              <a:rPr lang="es-ES_tradnl" sz="2400" dirty="0" smtClean="0">
                <a:latin typeface="Tahoma" pitchFamily="34" charset="0"/>
              </a:rPr>
              <a:t>específico </a:t>
            </a:r>
            <a:r>
              <a:rPr lang="es-ES_tradnl" sz="2400" dirty="0">
                <a:latin typeface="Tahoma" pitchFamily="34" charset="0"/>
              </a:rPr>
              <a:t>o </a:t>
            </a:r>
            <a:r>
              <a:rPr lang="es-ES_tradnl" sz="2400" dirty="0" err="1">
                <a:latin typeface="Tahoma" pitchFamily="34" charset="0"/>
              </a:rPr>
              <a:t>pad</a:t>
            </a:r>
            <a:r>
              <a:rPr lang="es-ES_tradnl" sz="2400" dirty="0">
                <a:latin typeface="Tahoma" pitchFamily="34" charset="0"/>
              </a:rPr>
              <a:t>.</a:t>
            </a:r>
          </a:p>
        </p:txBody>
      </p:sp>
      <p:graphicFrame>
        <p:nvGraphicFramePr>
          <p:cNvPr id="49152" name="Object 0"/>
          <p:cNvGraphicFramePr>
            <a:graphicFrameLocks noChangeAspect="1"/>
          </p:cNvGraphicFramePr>
          <p:nvPr/>
        </p:nvGraphicFramePr>
        <p:xfrm>
          <a:off x="1857356" y="3929066"/>
          <a:ext cx="20574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n" r:id="rId3" imgW="2979360" imgH="2795040" progId="">
                  <p:embed/>
                </p:oleObj>
              </mc:Choice>
              <mc:Fallback>
                <p:oleObj name="Imagen" r:id="rId3" imgW="2979360" imgH="2795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3929066"/>
                        <a:ext cx="2057400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000504"/>
            <a:ext cx="16764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0" name="Object 0"/>
          <p:cNvGraphicFramePr>
            <a:graphicFrameLocks noChangeAspect="1"/>
          </p:cNvGraphicFramePr>
          <p:nvPr/>
        </p:nvGraphicFramePr>
        <p:xfrm>
          <a:off x="1857356" y="1500174"/>
          <a:ext cx="2312987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n" r:id="rId3" imgW="5233680" imgH="3673080" progId="">
                  <p:embed/>
                </p:oleObj>
              </mc:Choice>
              <mc:Fallback>
                <p:oleObj name="Imagen" r:id="rId3" imgW="5233680" imgH="3673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1500174"/>
                        <a:ext cx="2312987" cy="162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1214414" y="3368693"/>
            <a:ext cx="71438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lang="en-US" sz="2600" dirty="0">
                <a:latin typeface="Tahoma" pitchFamily="34" charset="0"/>
              </a:rPr>
              <a:t>El </a:t>
            </a:r>
            <a:r>
              <a:rPr lang="en-US" sz="2600" dirty="0" err="1">
                <a:latin typeface="Tahoma" pitchFamily="34" charset="0"/>
              </a:rPr>
              <a:t>análisis</a:t>
            </a:r>
            <a:r>
              <a:rPr lang="en-US" sz="2600" dirty="0">
                <a:latin typeface="Tahoma" pitchFamily="34" charset="0"/>
              </a:rPr>
              <a:t> de ADN, el </a:t>
            </a:r>
            <a:r>
              <a:rPr lang="en-US" sz="2600" dirty="0" err="1">
                <a:latin typeface="Tahoma" pitchFamily="34" charset="0"/>
              </a:rPr>
              <a:t>reconocimiento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mediante</a:t>
            </a:r>
            <a:r>
              <a:rPr lang="en-US" sz="2600" dirty="0">
                <a:latin typeface="Tahoma" pitchFamily="34" charset="0"/>
              </a:rPr>
              <a:t> el </a:t>
            </a:r>
            <a:r>
              <a:rPr lang="en-US" sz="2600" dirty="0" err="1">
                <a:latin typeface="Tahoma" pitchFamily="34" charset="0"/>
              </a:rPr>
              <a:t>lóbulo</a:t>
            </a:r>
            <a:r>
              <a:rPr lang="en-US" sz="2600" dirty="0">
                <a:latin typeface="Tahoma" pitchFamily="34" charset="0"/>
              </a:rPr>
              <a:t> de la </a:t>
            </a:r>
            <a:r>
              <a:rPr lang="en-US" sz="2600" dirty="0" err="1">
                <a:latin typeface="Tahoma" pitchFamily="34" charset="0"/>
              </a:rPr>
              <a:t>oreja</a:t>
            </a:r>
            <a:r>
              <a:rPr lang="en-US" sz="2600" dirty="0">
                <a:latin typeface="Tahoma" pitchFamily="34" charset="0"/>
              </a:rPr>
              <a:t>, la </a:t>
            </a:r>
            <a:r>
              <a:rPr lang="en-US" sz="2600" dirty="0" err="1">
                <a:latin typeface="Tahoma" pitchFamily="34" charset="0"/>
              </a:rPr>
              <a:t>detección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por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medio</a:t>
            </a:r>
            <a:r>
              <a:rPr lang="en-US" sz="2600" dirty="0">
                <a:latin typeface="Tahoma" pitchFamily="34" charset="0"/>
              </a:rPr>
              <a:t> de la </a:t>
            </a:r>
            <a:r>
              <a:rPr lang="en-US" sz="2600" dirty="0" err="1">
                <a:latin typeface="Tahoma" pitchFamily="34" charset="0"/>
              </a:rPr>
              <a:t>medición</a:t>
            </a:r>
            <a:r>
              <a:rPr lang="en-US" sz="2600" dirty="0">
                <a:latin typeface="Tahoma" pitchFamily="34" charset="0"/>
              </a:rPr>
              <a:t> de la </a:t>
            </a:r>
            <a:r>
              <a:rPr lang="en-US" sz="2600" dirty="0" err="1">
                <a:latin typeface="Tahoma" pitchFamily="34" charset="0"/>
              </a:rPr>
              <a:t>muñeca</a:t>
            </a:r>
            <a:r>
              <a:rPr lang="en-US" sz="2600" dirty="0">
                <a:latin typeface="Tahoma" pitchFamily="34" charset="0"/>
              </a:rPr>
              <a:t> y la </a:t>
            </a:r>
            <a:r>
              <a:rPr lang="en-US" sz="2600" dirty="0" err="1">
                <a:latin typeface="Tahoma" pitchFamily="34" charset="0"/>
              </a:rPr>
              <a:t>tecnología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que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identifica</a:t>
            </a:r>
            <a:r>
              <a:rPr lang="en-US" sz="2600" dirty="0">
                <a:latin typeface="Tahoma" pitchFamily="34" charset="0"/>
              </a:rPr>
              <a:t> a </a:t>
            </a:r>
            <a:r>
              <a:rPr lang="en-US" sz="2600" dirty="0" err="1">
                <a:latin typeface="Tahoma" pitchFamily="34" charset="0"/>
              </a:rPr>
              <a:t>las</a:t>
            </a:r>
            <a:r>
              <a:rPr lang="en-US" sz="2600" dirty="0">
                <a:latin typeface="Tahoma" pitchFamily="34" charset="0"/>
              </a:rPr>
              <a:t> personas </a:t>
            </a:r>
            <a:r>
              <a:rPr lang="en-US" sz="2600" dirty="0" err="1">
                <a:latin typeface="Tahoma" pitchFamily="34" charset="0"/>
              </a:rPr>
              <a:t>mediante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su</a:t>
            </a:r>
            <a:r>
              <a:rPr lang="en-US" sz="2600" dirty="0">
                <a:latin typeface="Tahoma" pitchFamily="34" charset="0"/>
              </a:rPr>
              <a:t> forma de </a:t>
            </a:r>
            <a:r>
              <a:rPr lang="en-US" sz="2600" dirty="0" err="1" smtClean="0">
                <a:latin typeface="Tahoma" pitchFamily="34" charset="0"/>
              </a:rPr>
              <a:t>caminar</a:t>
            </a:r>
            <a:r>
              <a:rPr lang="en-US" sz="2600" dirty="0" smtClean="0">
                <a:latin typeface="Tahoma" pitchFamily="34" charset="0"/>
              </a:rPr>
              <a:t>. Se </a:t>
            </a:r>
            <a:r>
              <a:rPr lang="en-US" sz="2600" dirty="0" err="1">
                <a:latin typeface="Tahoma" pitchFamily="34" charset="0"/>
              </a:rPr>
              <a:t>encuentran</a:t>
            </a:r>
            <a:r>
              <a:rPr lang="en-US" sz="2600" dirty="0">
                <a:latin typeface="Tahoma" pitchFamily="34" charset="0"/>
              </a:rPr>
              <a:t> en </a:t>
            </a:r>
            <a:r>
              <a:rPr lang="en-US" sz="2600" dirty="0" err="1">
                <a:latin typeface="Tahoma" pitchFamily="34" charset="0"/>
              </a:rPr>
              <a:t>fase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smtClean="0">
                <a:latin typeface="Tahoma" pitchFamily="34" charset="0"/>
              </a:rPr>
              <a:t>experimental, </a:t>
            </a:r>
            <a:r>
              <a:rPr lang="en-US" sz="2600" dirty="0" err="1">
                <a:latin typeface="Tahoma" pitchFamily="34" charset="0"/>
              </a:rPr>
              <a:t>por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ahora</a:t>
            </a:r>
            <a:r>
              <a:rPr lang="en-US" sz="2600" dirty="0">
                <a:latin typeface="Tahoma" pitchFamily="34" charset="0"/>
              </a:rPr>
              <a:t>, </a:t>
            </a:r>
            <a:r>
              <a:rPr lang="en-US" sz="2600" dirty="0" err="1">
                <a:latin typeface="Tahoma" pitchFamily="34" charset="0"/>
              </a:rPr>
              <a:t>sólo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tienen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uso</a:t>
            </a:r>
            <a:r>
              <a:rPr lang="en-US" sz="2600" dirty="0">
                <a:latin typeface="Tahoma" pitchFamily="34" charset="0"/>
              </a:rPr>
              <a:t> </a:t>
            </a:r>
            <a:r>
              <a:rPr lang="en-US" sz="2600" dirty="0" err="1">
                <a:latin typeface="Tahoma" pitchFamily="34" charset="0"/>
              </a:rPr>
              <a:t>militar</a:t>
            </a:r>
            <a:r>
              <a:rPr lang="en-US" sz="2600" dirty="0">
                <a:latin typeface="Tahoma" pitchFamily="34" charset="0"/>
              </a:rPr>
              <a:t>.</a:t>
            </a:r>
            <a:r>
              <a:rPr lang="en-US" sz="2400" dirty="0">
                <a:latin typeface="Arial" charset="0"/>
              </a:rPr>
              <a:t> </a:t>
            </a:r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1571612"/>
            <a:ext cx="1285884" cy="163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5736"/>
            <a:ext cx="7772400" cy="1143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2800" smtClean="0"/>
              <a:t>Otros</a:t>
            </a:r>
            <a:endParaRPr lang="es-ES_tradnl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s-CO" sz="2800" dirty="0" smtClean="0"/>
              <a:t>Desventajas </a:t>
            </a:r>
            <a:r>
              <a:rPr lang="es-CO" sz="2800" dirty="0"/>
              <a:t>de los Métodos </a:t>
            </a:r>
            <a:r>
              <a:rPr lang="es-CO" sz="2800" dirty="0" smtClean="0"/>
              <a:t>Biométricos</a:t>
            </a:r>
            <a:endParaRPr lang="es-CO" sz="28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71472" y="1500206"/>
            <a:ext cx="8077200" cy="4572000"/>
          </a:xfrm>
        </p:spPr>
        <p:txBody>
          <a:bodyPr/>
          <a:lstStyle/>
          <a:p>
            <a:r>
              <a:rPr kumimoji="0" lang="es-ES" sz="2000" b="1" dirty="0">
                <a:solidFill>
                  <a:srgbClr val="C00000"/>
                </a:solidFill>
                <a:latin typeface="Arial" charset="0"/>
              </a:rPr>
              <a:t>Problemas sociales. </a:t>
            </a:r>
            <a:r>
              <a:rPr kumimoji="0" lang="es-ES" sz="2000" dirty="0">
                <a:latin typeface="Arial" charset="0"/>
              </a:rPr>
              <a:t>Cualquiera de las técnicas biométricas que se vaya a utilizar, requiere ser </a:t>
            </a:r>
            <a:r>
              <a:rPr kumimoji="0" lang="es-ES" sz="2000" i="1" dirty="0">
                <a:latin typeface="Arial" charset="0"/>
              </a:rPr>
              <a:t>socialmente aceptabl</a:t>
            </a:r>
            <a:r>
              <a:rPr kumimoji="0" lang="es-ES" sz="2000" dirty="0">
                <a:latin typeface="Arial" charset="0"/>
              </a:rPr>
              <a:t>e</a:t>
            </a:r>
          </a:p>
          <a:p>
            <a:r>
              <a:rPr kumimoji="0" lang="es-ES" sz="2000" b="1" dirty="0">
                <a:solidFill>
                  <a:srgbClr val="C00000"/>
                </a:solidFill>
                <a:latin typeface="Arial" charset="0"/>
              </a:rPr>
              <a:t>Problemas técnicos.</a:t>
            </a:r>
            <a:r>
              <a:rPr kumimoji="0" lang="es-ES" sz="2000" dirty="0">
                <a:solidFill>
                  <a:srgbClr val="C00000"/>
                </a:solidFill>
                <a:latin typeface="Arial" charset="0"/>
              </a:rPr>
              <a:t>  </a:t>
            </a:r>
            <a:r>
              <a:rPr kumimoji="0" lang="es-ES" sz="2000" dirty="0">
                <a:latin typeface="Arial" charset="0"/>
              </a:rPr>
              <a:t>La tolerancia a errores (de índole organizativa) y el almacenamiento de la ficha </a:t>
            </a:r>
            <a:r>
              <a:rPr kumimoji="0" lang="es-ES" sz="2000" dirty="0" smtClean="0">
                <a:latin typeface="Arial" charset="0"/>
              </a:rPr>
              <a:t>biométrica.</a:t>
            </a:r>
            <a:endParaRPr kumimoji="0" lang="es-ES" sz="2000" dirty="0">
              <a:latin typeface="Arial" charset="0"/>
            </a:endParaRPr>
          </a:p>
          <a:p>
            <a:r>
              <a:rPr kumimoji="0" lang="es-ES" sz="2000" b="1" dirty="0">
                <a:solidFill>
                  <a:srgbClr val="C00000"/>
                </a:solidFill>
                <a:latin typeface="Arial" charset="0"/>
              </a:rPr>
              <a:t>Problemas de normalización. </a:t>
            </a:r>
            <a:r>
              <a:rPr kumimoji="0" lang="es-ES" sz="2000" dirty="0" smtClean="0">
                <a:latin typeface="Arial" charset="0"/>
              </a:rPr>
              <a:t>Los </a:t>
            </a:r>
            <a:r>
              <a:rPr kumimoji="0" lang="es-ES" sz="2000" dirty="0">
                <a:latin typeface="Arial" charset="0"/>
              </a:rPr>
              <a:t>temas han sido abordados por innumerables organismos de normalización que tienen poca o ninguna práctica en actividades colaboradoras, algo que tarda mucho en desarrollarse.</a:t>
            </a:r>
          </a:p>
          <a:p>
            <a:r>
              <a:rPr kumimoji="0" lang="es-ES" sz="2000" b="1" dirty="0">
                <a:solidFill>
                  <a:srgbClr val="C00000"/>
                </a:solidFill>
                <a:latin typeface="Arial" charset="0"/>
              </a:rPr>
              <a:t>Aspectos financieros y de costos. </a:t>
            </a:r>
            <a:r>
              <a:rPr kumimoji="0" lang="es-ES" sz="2000" dirty="0">
                <a:latin typeface="Arial" charset="0"/>
              </a:rPr>
              <a:t>La ficha biométrica requiere </a:t>
            </a:r>
            <a:r>
              <a:rPr kumimoji="0" lang="es-ES" sz="2000" dirty="0" smtClean="0">
                <a:latin typeface="Arial" charset="0"/>
              </a:rPr>
              <a:t>equipos especiales </a:t>
            </a:r>
            <a:r>
              <a:rPr kumimoji="0" lang="es-ES" sz="2000" dirty="0">
                <a:latin typeface="Arial" charset="0"/>
              </a:rPr>
              <a:t>para su obtención y verificación, que hace incurrir en costes adicionales. Además, su uso tiene otros costes, como los de verificación, administración, custodia y clasificación.</a:t>
            </a:r>
          </a:p>
          <a:p>
            <a:endParaRPr kumimoji="0" lang="es-ES" sz="2000" dirty="0">
              <a:latin typeface="Arial" charset="0"/>
            </a:endParaRPr>
          </a:p>
          <a:p>
            <a:endParaRPr kumimoji="0" lang="es-CO" sz="20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5552" y="1495435"/>
            <a:ext cx="23241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000" dirty="0" smtClean="0"/>
              <a:t>RFID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89119"/>
            <a:ext cx="8229600" cy="4525963"/>
          </a:xfrm>
        </p:spPr>
        <p:txBody>
          <a:bodyPr/>
          <a:lstStyle/>
          <a:p>
            <a:r>
              <a:rPr lang="es-CO" sz="2800" dirty="0" smtClean="0"/>
              <a:t>Identificación por radiofrecuencia</a:t>
            </a:r>
          </a:p>
          <a:p>
            <a:r>
              <a:rPr lang="es-CO" sz="2800" dirty="0" smtClean="0"/>
              <a:t>Estándar RFID.</a:t>
            </a:r>
          </a:p>
          <a:p>
            <a:r>
              <a:rPr lang="es-CO" sz="2800" dirty="0" smtClean="0"/>
              <a:t>Sistemas activos y pasivos.</a:t>
            </a:r>
          </a:p>
          <a:p>
            <a:r>
              <a:rPr lang="es-CO" sz="2800" dirty="0" smtClean="0"/>
              <a:t>Frecuencias de operación.</a:t>
            </a:r>
            <a:endParaRPr lang="es-CO" dirty="0" smtClean="0"/>
          </a:p>
          <a:p>
            <a:endParaRPr lang="es-CO" dirty="0" smtClean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262082" y="4155456"/>
          <a:ext cx="6096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Categoría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Frecuencia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Baja frecuencia</a:t>
                      </a:r>
                    </a:p>
                    <a:p>
                      <a:r>
                        <a:rPr lang="es-CO" dirty="0" smtClean="0"/>
                        <a:t>Alta frecuencia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Ultra Alta frecuencia</a:t>
                      </a:r>
                    </a:p>
                    <a:p>
                      <a:r>
                        <a:rPr lang="es-CO" dirty="0" smtClean="0"/>
                        <a:t>Microondas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125 – 134 </a:t>
                      </a:r>
                      <a:r>
                        <a:rPr lang="es-CO" dirty="0" err="1" smtClean="0"/>
                        <a:t>KHz</a:t>
                      </a:r>
                      <a:endParaRPr lang="es-CO" dirty="0" smtClean="0"/>
                    </a:p>
                    <a:p>
                      <a:r>
                        <a:rPr lang="es-CO" dirty="0" smtClean="0"/>
                        <a:t>13.56 MHz</a:t>
                      </a:r>
                    </a:p>
                    <a:p>
                      <a:r>
                        <a:rPr lang="es-CO" dirty="0" smtClean="0"/>
                        <a:t>868 – 596 MHz</a:t>
                      </a:r>
                    </a:p>
                    <a:p>
                      <a:r>
                        <a:rPr lang="es-CO" dirty="0" smtClean="0"/>
                        <a:t>2.45</a:t>
                      </a:r>
                      <a:r>
                        <a:rPr lang="es-CO" baseline="0" dirty="0" smtClean="0"/>
                        <a:t> GHz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Normativa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RFC 3227</a:t>
            </a:r>
          </a:p>
          <a:p>
            <a:pPr lvl="1"/>
            <a:r>
              <a:rPr lang="es-CO" dirty="0" smtClean="0">
                <a:latin typeface="Arial" pitchFamily="34" charset="0"/>
                <a:cs typeface="Arial" pitchFamily="34" charset="0"/>
              </a:rPr>
              <a:t>Define una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“Guidelines for Evidence Collection and Archiving”, </a:t>
            </a:r>
            <a:r>
              <a:rPr lang="es-CO" dirty="0" smtClean="0">
                <a:latin typeface="Arial" pitchFamily="34" charset="0"/>
                <a:cs typeface="Arial" pitchFamily="34" charset="0"/>
              </a:rPr>
              <a:t>Febrero de 2002.</a:t>
            </a:r>
          </a:p>
          <a:p>
            <a:pPr lvl="1"/>
            <a:r>
              <a:rPr lang="es-CO" dirty="0" smtClean="0">
                <a:latin typeface="Arial" pitchFamily="34" charset="0"/>
                <a:cs typeface="Arial" pitchFamily="34" charset="0"/>
              </a:rPr>
              <a:t>Define los pasos a seguir para obtener información a partir de su volatilidad (</a:t>
            </a:r>
            <a:r>
              <a:rPr lang="es-CO" dirty="0" err="1" smtClean="0">
                <a:latin typeface="Arial" pitchFamily="34" charset="0"/>
                <a:cs typeface="Arial" pitchFamily="34" charset="0"/>
              </a:rPr>
              <a:t>Order</a:t>
            </a:r>
            <a:r>
              <a:rPr lang="es-CO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CO" dirty="0" err="1" smtClean="0">
                <a:latin typeface="Arial" pitchFamily="34" charset="0"/>
                <a:cs typeface="Arial" pitchFamily="34" charset="0"/>
              </a:rPr>
              <a:t>Volatility</a:t>
            </a:r>
            <a:r>
              <a:rPr lang="es-CO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/>
            <a:r>
              <a:rPr lang="es-CO" dirty="0" smtClean="0">
                <a:latin typeface="Arial" pitchFamily="34" charset="0"/>
                <a:cs typeface="Arial" pitchFamily="34" charset="0"/>
              </a:rPr>
              <a:t>Proceso de recolección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Proceso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mtClean="0">
                <a:latin typeface="Arial" pitchFamily="34" charset="0"/>
                <a:cs typeface="Arial" pitchFamily="34" charset="0"/>
              </a:rPr>
              <a:t>archivo</a:t>
            </a:r>
            <a:endParaRPr lang="es-CO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000" dirty="0" smtClean="0"/>
              <a:t>RFID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89119"/>
            <a:ext cx="8229600" cy="4525963"/>
          </a:xfrm>
        </p:spPr>
        <p:txBody>
          <a:bodyPr/>
          <a:lstStyle/>
          <a:p>
            <a:pPr lvl="1"/>
            <a:r>
              <a:rPr lang="es-CO" sz="2400" dirty="0" smtClean="0"/>
              <a:t>No requiere una </a:t>
            </a:r>
            <a:r>
              <a:rPr lang="es-CO" sz="2400" dirty="0" err="1" smtClean="0"/>
              <a:t>linea</a:t>
            </a:r>
            <a:r>
              <a:rPr lang="es-CO" sz="2400" dirty="0" smtClean="0"/>
              <a:t> de visión</a:t>
            </a:r>
          </a:p>
          <a:p>
            <a:pPr lvl="1"/>
            <a:r>
              <a:rPr lang="es-CO" sz="2400" dirty="0" smtClean="0"/>
              <a:t>No requiere de intervención humana (Ideal para automatizar)</a:t>
            </a:r>
          </a:p>
          <a:p>
            <a:pPr lvl="1"/>
            <a:r>
              <a:rPr lang="es-CO" sz="2400" dirty="0" smtClean="0"/>
              <a:t>Distancias de lectura de 1 a 10m</a:t>
            </a:r>
          </a:p>
          <a:p>
            <a:pPr lvl="1"/>
            <a:r>
              <a:rPr lang="es-CO" sz="2400" dirty="0" smtClean="0"/>
              <a:t>Lectura simultanea de </a:t>
            </a:r>
            <a:r>
              <a:rPr lang="es-CO" sz="2400" dirty="0" err="1" smtClean="0"/>
              <a:t>multiples</a:t>
            </a:r>
            <a:r>
              <a:rPr lang="es-CO" sz="2400" dirty="0" smtClean="0"/>
              <a:t>   artículos (protocolo anticolisión)</a:t>
            </a:r>
          </a:p>
          <a:p>
            <a:pPr lvl="1"/>
            <a:r>
              <a:rPr lang="es-CO" sz="2400" dirty="0" smtClean="0"/>
              <a:t>Hasta 500 lecturas por minuto (más de 5 veces más rápido que un código de barras)</a:t>
            </a:r>
          </a:p>
          <a:p>
            <a:pPr lvl="1"/>
            <a:r>
              <a:rPr lang="es-CO" sz="2400" dirty="0" smtClean="0"/>
              <a:t>No le afectan los ambientes sucios</a:t>
            </a:r>
          </a:p>
          <a:p>
            <a:pPr lvl="1"/>
            <a:r>
              <a:rPr lang="es-CO" sz="2400" dirty="0" smtClean="0"/>
              <a:t>Capacidad de lectura y escritura</a:t>
            </a:r>
            <a:endParaRPr lang="es-CO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000" dirty="0" smtClean="0"/>
              <a:t>RFID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89119"/>
            <a:ext cx="8229600" cy="4525963"/>
          </a:xfrm>
        </p:spPr>
        <p:txBody>
          <a:bodyPr/>
          <a:lstStyle/>
          <a:p>
            <a:r>
              <a:rPr lang="es-CO" sz="2800" dirty="0" smtClean="0"/>
              <a:t>Aplicaciones.</a:t>
            </a:r>
          </a:p>
          <a:p>
            <a:pPr lvl="1"/>
            <a:r>
              <a:rPr lang="es-CO" sz="2400" dirty="0" smtClean="0"/>
              <a:t>Identificación de animales.</a:t>
            </a:r>
          </a:p>
          <a:p>
            <a:pPr lvl="1"/>
            <a:r>
              <a:rPr lang="es-CO" sz="2400" dirty="0" smtClean="0"/>
              <a:t>Monitorización de </a:t>
            </a:r>
            <a:r>
              <a:rPr lang="es-CO" sz="2400" dirty="0" err="1" smtClean="0"/>
              <a:t>mercancias</a:t>
            </a:r>
            <a:r>
              <a:rPr lang="es-CO" sz="2400" dirty="0" smtClean="0"/>
              <a:t>.</a:t>
            </a:r>
          </a:p>
          <a:p>
            <a:pPr lvl="1"/>
            <a:r>
              <a:rPr lang="es-CO" sz="2400" dirty="0" smtClean="0"/>
              <a:t>Sistemas antirrobo.</a:t>
            </a:r>
          </a:p>
          <a:p>
            <a:pPr lvl="1"/>
            <a:r>
              <a:rPr lang="es-CO" sz="2400" dirty="0" smtClean="0"/>
              <a:t>Tarjetas de crédito.</a:t>
            </a:r>
          </a:p>
          <a:p>
            <a:pPr lvl="1"/>
            <a:r>
              <a:rPr lang="es-CO" sz="2400" dirty="0" smtClean="0"/>
              <a:t>Pasaportes.</a:t>
            </a:r>
          </a:p>
          <a:p>
            <a:pPr lvl="1"/>
            <a:r>
              <a:rPr lang="es-CO" sz="2400" dirty="0" smtClean="0"/>
              <a:t>Identificación de productos.</a:t>
            </a:r>
          </a:p>
          <a:p>
            <a:pPr lvl="1"/>
            <a:r>
              <a:rPr lang="es-CO" sz="2400" dirty="0" smtClean="0"/>
              <a:t>Telemetría.</a:t>
            </a:r>
          </a:p>
          <a:p>
            <a:pPr lvl="1"/>
            <a:r>
              <a:rPr lang="es-CO" sz="2400" dirty="0" smtClean="0"/>
              <a:t>Medios de pago.</a:t>
            </a:r>
          </a:p>
          <a:p>
            <a:pPr lvl="1"/>
            <a:r>
              <a:rPr lang="es-CO" sz="2400" dirty="0" smtClean="0">
                <a:solidFill>
                  <a:srgbClr val="C00000"/>
                </a:solidFill>
              </a:rPr>
              <a:t>IDENTIFICACION DE PERSONAS</a:t>
            </a:r>
            <a:endParaRPr lang="es-CO" dirty="0" smtClean="0">
              <a:solidFill>
                <a:srgbClr val="C00000"/>
              </a:solidFill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2214554"/>
            <a:ext cx="2738442" cy="293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000" dirty="0" smtClean="0"/>
              <a:t>Desventajas de RFID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89119"/>
            <a:ext cx="8229600" cy="4525963"/>
          </a:xfrm>
        </p:spPr>
        <p:txBody>
          <a:bodyPr/>
          <a:lstStyle/>
          <a:p>
            <a:r>
              <a:rPr lang="es-CO" sz="2800" dirty="0" smtClean="0">
                <a:solidFill>
                  <a:srgbClr val="C00000"/>
                </a:solidFill>
              </a:rPr>
              <a:t>Costo: </a:t>
            </a:r>
            <a:r>
              <a:rPr lang="es-CO" sz="2800" dirty="0" smtClean="0"/>
              <a:t>Las etiquetas de RFID son mas costosas que los código de barras</a:t>
            </a:r>
          </a:p>
          <a:p>
            <a:r>
              <a:rPr lang="es-CO" sz="2800" dirty="0" smtClean="0">
                <a:solidFill>
                  <a:srgbClr val="C00000"/>
                </a:solidFill>
              </a:rPr>
              <a:t>No existe un estándar global: </a:t>
            </a:r>
            <a:r>
              <a:rPr lang="es-CO" sz="2800" dirty="0" smtClean="0"/>
              <a:t>Las frecuencias usadas para RFIP en EEUU son actualmente incompatibles con las de Europa y Japón</a:t>
            </a:r>
          </a:p>
          <a:p>
            <a:r>
              <a:rPr lang="es-CO" sz="2800" dirty="0" smtClean="0">
                <a:solidFill>
                  <a:srgbClr val="C00000"/>
                </a:solidFill>
              </a:rPr>
              <a:t>Seguridad y privacidad: </a:t>
            </a:r>
            <a:r>
              <a:rPr lang="es-CO" sz="2800" dirty="0" smtClean="0"/>
              <a:t>El rastreo ilícito de las etiquetas RFID es un riesgo a la privacidad</a:t>
            </a:r>
          </a:p>
          <a:p>
            <a:r>
              <a:rPr lang="es-CO" sz="2800" dirty="0" smtClean="0">
                <a:solidFill>
                  <a:srgbClr val="C00000"/>
                </a:solidFill>
              </a:rPr>
              <a:t>Riesgo de cáncer</a:t>
            </a:r>
            <a:endParaRPr lang="es-CO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000" dirty="0" smtClean="0"/>
              <a:t>RFID</a:t>
            </a:r>
            <a:endParaRPr lang="es-CO" sz="3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err="1" smtClean="0">
                <a:solidFill>
                  <a:srgbClr val="C00000"/>
                </a:solidFill>
              </a:rPr>
              <a:t>Organizaciones</a:t>
            </a:r>
            <a:r>
              <a:rPr lang="en-US" sz="2600" dirty="0" smtClean="0">
                <a:solidFill>
                  <a:srgbClr val="C00000"/>
                </a:solidFill>
              </a:rPr>
              <a:t> en contra:</a:t>
            </a:r>
          </a:p>
          <a:p>
            <a:pPr lvl="1"/>
            <a:r>
              <a:rPr lang="en-US" sz="2200" dirty="0" smtClean="0"/>
              <a:t>CASPIAN (consumers against supermarket privacy invasion and numbering)</a:t>
            </a:r>
          </a:p>
          <a:p>
            <a:pPr lvl="1"/>
            <a:r>
              <a:rPr lang="fr-FR" sz="2400" dirty="0" smtClean="0"/>
              <a:t>CNIL (</a:t>
            </a:r>
            <a:r>
              <a:rPr lang="fr-FR" sz="2400" i="1" dirty="0" err="1" smtClean="0"/>
              <a:t>Comission</a:t>
            </a:r>
            <a:r>
              <a:rPr lang="fr-FR" sz="2400" i="1" dirty="0" smtClean="0"/>
              <a:t> Nationale de l’Informatique et des Libertés</a:t>
            </a:r>
            <a:r>
              <a:rPr lang="fr-FR" sz="2400" dirty="0" smtClean="0"/>
              <a:t>)</a:t>
            </a:r>
            <a:endParaRPr lang="en-US" sz="2200" dirty="0" smtClean="0"/>
          </a:p>
          <a:p>
            <a:pPr lvl="1"/>
            <a:r>
              <a:rPr lang="es-CO" sz="2200" dirty="0" smtClean="0"/>
              <a:t>American Civil </a:t>
            </a:r>
            <a:r>
              <a:rPr lang="es-CO" sz="2200" dirty="0" err="1" smtClean="0"/>
              <a:t>Liberties</a:t>
            </a:r>
            <a:r>
              <a:rPr lang="es-CO" sz="2200" dirty="0" smtClean="0"/>
              <a:t> </a:t>
            </a:r>
            <a:r>
              <a:rPr lang="es-CO" sz="2200" dirty="0" err="1" smtClean="0"/>
              <a:t>Union</a:t>
            </a:r>
            <a:endParaRPr lang="es-CO" sz="2200" dirty="0" smtClean="0"/>
          </a:p>
          <a:p>
            <a:pPr>
              <a:buNone/>
            </a:pPr>
            <a:endParaRPr lang="es-CO" sz="2200" dirty="0" smtClean="0"/>
          </a:p>
          <a:p>
            <a:pPr>
              <a:buNone/>
            </a:pPr>
            <a:endParaRPr lang="es-CO" sz="2200" dirty="0" smtClean="0"/>
          </a:p>
          <a:p>
            <a:endParaRPr lang="es-CO" dirty="0" smtClean="0"/>
          </a:p>
          <a:p>
            <a:endParaRPr lang="es-CO" dirty="0" smtClean="0"/>
          </a:p>
          <a:p>
            <a:pPr>
              <a:buNone/>
            </a:pPr>
            <a:r>
              <a:rPr lang="es-CO" sz="1600" dirty="0" smtClean="0">
                <a:hlinkClick r:id="rId2"/>
              </a:rPr>
              <a:t>http://www.laultimageneracion.com/2008/12/el-chip-ya-prepara-el-terreno-al.html</a:t>
            </a:r>
            <a:endParaRPr lang="es-CO" sz="1600" dirty="0"/>
          </a:p>
        </p:txBody>
      </p:sp>
      <p:pic>
        <p:nvPicPr>
          <p:cNvPr id="4" name="Picture 2" descr="RF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429000"/>
            <a:ext cx="2800550" cy="22124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“A todos, pequeños y grandes, ricos y pobres, libres y esclavos, se les ponga una marca en la mano derecha, o en la frente; y que ninguno pueda comprar ni vender, sino el que tenga la marca o el nombre de la bestia, o el número de su nombre" </a:t>
            </a:r>
          </a:p>
          <a:p>
            <a:pPr>
              <a:buNone/>
            </a:pPr>
            <a:r>
              <a:rPr lang="es-CO" dirty="0" smtClean="0"/>
              <a:t>				(Apocalipsis 13:16,17). </a:t>
            </a:r>
          </a:p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sz="2400" dirty="0" smtClean="0"/>
              <a:t>http://www.fbi.gov/hq/lab/fsc/backissu/oct2000/computer.htm#Computer%20Forensic%20Science</a:t>
            </a:r>
          </a:p>
          <a:p>
            <a:r>
              <a:rPr lang="es-CO" sz="2400" dirty="0" smtClean="0"/>
              <a:t>http://www.corpsys.com/</a:t>
            </a:r>
          </a:p>
          <a:p>
            <a:r>
              <a:rPr lang="en-US" sz="2400" dirty="0" smtClean="0"/>
              <a:t>Computer Forensics Tool Testing Project </a:t>
            </a:r>
            <a:r>
              <a:rPr lang="es-CO" sz="2400" u="sng" dirty="0" smtClean="0"/>
              <a:t>http://www.cftt.nist.gov</a:t>
            </a:r>
          </a:p>
          <a:p>
            <a:r>
              <a:rPr lang="es-CO" sz="2400" dirty="0" smtClean="0"/>
              <a:t>HERNÁNDEZ SAMPIERI, Roberto &amp; Otros;  </a:t>
            </a:r>
            <a:r>
              <a:rPr lang="es-CO" sz="2400" i="1" dirty="0" smtClean="0"/>
              <a:t>Metodología de la Investigación</a:t>
            </a:r>
            <a:r>
              <a:rPr lang="es-CO" sz="2400" dirty="0" smtClean="0"/>
              <a:t>, Ed. </a:t>
            </a:r>
            <a:r>
              <a:rPr lang="es-CO" sz="2400" dirty="0" err="1" smtClean="0"/>
              <a:t>McGraw</a:t>
            </a:r>
            <a:r>
              <a:rPr lang="es-CO" sz="2400" dirty="0" smtClean="0"/>
              <a:t> Hill, 1991</a:t>
            </a:r>
          </a:p>
          <a:p>
            <a:r>
              <a:rPr lang="en-US" sz="2400" u="sng" dirty="0" smtClean="0"/>
              <a:t>http://www.forensics.com</a:t>
            </a:r>
            <a:endParaRPr lang="es-CO" sz="2400" dirty="0" smtClean="0"/>
          </a:p>
          <a:p>
            <a:r>
              <a:rPr lang="es-CO" sz="2400" dirty="0" smtClean="0"/>
              <a:t>ANÁLISIS FORENSE DE SISTEMAS LINUX, Juan Manuel </a:t>
            </a:r>
            <a:r>
              <a:rPr lang="es-CO" sz="2400" dirty="0" err="1" smtClean="0"/>
              <a:t>Canelada</a:t>
            </a:r>
            <a:r>
              <a:rPr lang="es-CO" sz="2400" dirty="0" smtClean="0"/>
              <a:t> </a:t>
            </a:r>
            <a:r>
              <a:rPr lang="es-CO" sz="2400" dirty="0" err="1" smtClean="0"/>
              <a:t>Oset</a:t>
            </a:r>
            <a:r>
              <a:rPr lang="es-CO" sz="2400" dirty="0" smtClean="0"/>
              <a:t> jmcanelada@eresmas.net Grupo de Seguridad de las Tecnologías de la Información y las Comunicaciones. Universidad Carlos III de Madrid</a:t>
            </a:r>
          </a:p>
          <a:p>
            <a:r>
              <a:rPr lang="es-CO" sz="2400" dirty="0" smtClean="0"/>
              <a:t>http://intranet.contraloriagdeant.gov.co/intranet/docs/sistema_oral_acusatorio/07_manual_cadena_de_custodia.pdf</a:t>
            </a:r>
          </a:p>
          <a:p>
            <a:r>
              <a:rPr lang="es-CO" sz="2400" dirty="0" smtClean="0"/>
              <a:t>www.isaca.org</a:t>
            </a:r>
          </a:p>
          <a:p>
            <a:endParaRPr lang="es-CO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400" dirty="0" smtClean="0">
                <a:solidFill>
                  <a:srgbClr val="006699"/>
                </a:solidFill>
              </a:rPr>
              <a:t>Normativa forense</a:t>
            </a:r>
            <a:endParaRPr lang="es-CO" sz="3400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981700"/>
            <a:ext cx="22383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Proyecto CTOSE (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Cyber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Tools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On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-Line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Evidence</a:t>
            </a:r>
            <a:r>
              <a:rPr lang="es-CO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Proyecto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la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Comunidad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Europea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Crear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una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metodología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definir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el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proceso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recuperación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información</a:t>
            </a:r>
            <a:endParaRPr lang="es-CO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500570"/>
            <a:ext cx="1857388" cy="110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Normativa forense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O" dirty="0" smtClean="0">
                <a:solidFill>
                  <a:srgbClr val="C00000"/>
                </a:solidFill>
              </a:rPr>
              <a:t>En </a:t>
            </a:r>
            <a:r>
              <a:rPr lang="es-CO" dirty="0" err="1" smtClean="0">
                <a:solidFill>
                  <a:srgbClr val="C00000"/>
                </a:solidFill>
              </a:rPr>
              <a:t>colombia</a:t>
            </a:r>
            <a:r>
              <a:rPr lang="es-CO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s-CO" dirty="0" smtClean="0"/>
              <a:t>Ley 906 de 2004</a:t>
            </a:r>
          </a:p>
          <a:p>
            <a:pPr lvl="2"/>
            <a:r>
              <a:rPr lang="es-ES" dirty="0" smtClean="0"/>
              <a:t>Legislación referente a la investigación (Art. 200 al Art. 236)</a:t>
            </a:r>
            <a:endParaRPr lang="es-CO" dirty="0" smtClean="0"/>
          </a:p>
          <a:p>
            <a:pPr lvl="2"/>
            <a:r>
              <a:rPr lang="es-ES" dirty="0" smtClean="0"/>
              <a:t>Legislación referente a la cadena de custodia (Art. 254 al Art. 266)</a:t>
            </a:r>
            <a:endParaRPr lang="es-CO" dirty="0" smtClean="0"/>
          </a:p>
          <a:p>
            <a:pPr lvl="2"/>
            <a:r>
              <a:rPr lang="es-ES" dirty="0" smtClean="0"/>
              <a:t>Legislación referente a la evidencia (Art. 275  al Art. 278)</a:t>
            </a:r>
            <a:endParaRPr lang="es-CO" dirty="0" smtClean="0"/>
          </a:p>
          <a:p>
            <a:pPr lvl="2"/>
            <a:r>
              <a:rPr lang="es-ES" dirty="0" smtClean="0"/>
              <a:t>Legislación referente a las pruebas en general (Art. 372 al Art. 382)</a:t>
            </a:r>
            <a:endParaRPr lang="es-CO" dirty="0" smtClean="0"/>
          </a:p>
          <a:p>
            <a:pPr lvl="2"/>
            <a:r>
              <a:rPr lang="es-ES" dirty="0" smtClean="0"/>
              <a:t>Legislación referente a la prueba pericial (Art. 405 al Art. 423)</a:t>
            </a:r>
            <a:endParaRPr lang="es-CO" dirty="0" smtClean="0"/>
          </a:p>
          <a:p>
            <a:pPr lvl="2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 smtClean="0">
                <a:solidFill>
                  <a:srgbClr val="006699"/>
                </a:solidFill>
              </a:rPr>
              <a:t>Computación Forense</a:t>
            </a:r>
            <a:endParaRPr lang="es-CO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CO" dirty="0" smtClean="0">
                <a:solidFill>
                  <a:srgbClr val="C00000"/>
                </a:solidFill>
              </a:rPr>
              <a:t>La evidencia digital debe ser:</a:t>
            </a:r>
          </a:p>
          <a:p>
            <a:pPr lvl="1"/>
            <a:r>
              <a:rPr lang="es-ES" dirty="0" smtClean="0"/>
              <a:t>Admisible</a:t>
            </a:r>
            <a:endParaRPr lang="es-CO" dirty="0" smtClean="0"/>
          </a:p>
          <a:p>
            <a:pPr lvl="1"/>
            <a:r>
              <a:rPr lang="es-ES" dirty="0" smtClean="0"/>
              <a:t>Auténtica</a:t>
            </a:r>
          </a:p>
          <a:p>
            <a:pPr lvl="1"/>
            <a:r>
              <a:rPr lang="es-ES" dirty="0" smtClean="0"/>
              <a:t>Completa</a:t>
            </a:r>
          </a:p>
          <a:p>
            <a:pPr lvl="1"/>
            <a:r>
              <a:rPr lang="es-ES" dirty="0" smtClean="0"/>
              <a:t>Confiable.</a:t>
            </a:r>
            <a:endParaRPr lang="es-CO" dirty="0" smtClean="0"/>
          </a:p>
          <a:p>
            <a:pPr lvl="1"/>
            <a:r>
              <a:rPr lang="es-ES" dirty="0" smtClean="0"/>
              <a:t>Creíble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5742</TotalTime>
  <Words>2071</Words>
  <Application>Microsoft Office PowerPoint</Application>
  <PresentationFormat>Presentación en pantalla (4:3)</PresentationFormat>
  <Paragraphs>318</Paragraphs>
  <Slides>65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7" baseType="lpstr">
      <vt:lpstr>Tema de Office</vt:lpstr>
      <vt:lpstr>Imagen</vt:lpstr>
      <vt:lpstr>Computación Forense</vt:lpstr>
      <vt:lpstr>Computación Forense</vt:lpstr>
      <vt:lpstr>Computación Forense</vt:lpstr>
      <vt:lpstr>Computación Forense</vt:lpstr>
      <vt:lpstr>Normativa forense</vt:lpstr>
      <vt:lpstr>Normativa forense</vt:lpstr>
      <vt:lpstr>Normativa forense</vt:lpstr>
      <vt:lpstr>Normativa forense</vt:lpstr>
      <vt:lpstr>Computación Forense</vt:lpstr>
      <vt:lpstr>Computación Forense</vt:lpstr>
      <vt:lpstr>Computación Forense</vt:lpstr>
      <vt:lpstr>Computación Forense</vt:lpstr>
      <vt:lpstr>Computación Forense</vt:lpstr>
      <vt:lpstr>Presentación de PowerPoint</vt:lpstr>
      <vt:lpstr>Presentación de PowerPoint</vt:lpstr>
      <vt:lpstr>Presentación de PowerPoint</vt:lpstr>
      <vt:lpstr>Presentación de PowerPoint</vt:lpstr>
      <vt:lpstr>Computación Forense</vt:lpstr>
      <vt:lpstr>Computación Forense</vt:lpstr>
      <vt:lpstr>Preservación de evidencia volátil</vt:lpstr>
      <vt:lpstr>Preservación de evidencia persistente</vt:lpstr>
      <vt:lpstr>Herramientas Sw</vt:lpstr>
      <vt:lpstr>Equipo</vt:lpstr>
      <vt:lpstr>Equipo</vt:lpstr>
      <vt:lpstr>Equipo</vt:lpstr>
      <vt:lpstr>Práctica forense (1)</vt:lpstr>
      <vt:lpstr>Práctica forense (1)</vt:lpstr>
      <vt:lpstr>Práctica forense (1)</vt:lpstr>
      <vt:lpstr>Recuperación de información eliminada</vt:lpstr>
      <vt:lpstr>Recuperación de información eliminada</vt:lpstr>
      <vt:lpstr>Recuperación de información eliminada</vt:lpstr>
      <vt:lpstr>Recuperación de información eliminada</vt:lpstr>
      <vt:lpstr>Práctica forense (1)</vt:lpstr>
      <vt:lpstr>Práctica forense (2)</vt:lpstr>
      <vt:lpstr>Práctica forense (2)</vt:lpstr>
      <vt:lpstr>Biometría</vt:lpstr>
      <vt:lpstr>Biometría</vt:lpstr>
      <vt:lpstr>Características de un indicador biométrico</vt:lpstr>
      <vt:lpstr>Características de un sistema biométrico </vt:lpstr>
      <vt:lpstr>Sistemas Biométricos actuales</vt:lpstr>
      <vt:lpstr>Arquitectura de un sistema biométrico</vt:lpstr>
      <vt:lpstr>Huella Dactilar</vt:lpstr>
      <vt:lpstr>Técnicas para verificación de las huellas </vt:lpstr>
      <vt:lpstr>Técnicas para verificación de las huellas </vt:lpstr>
      <vt:lpstr>Geometría de mano</vt:lpstr>
      <vt:lpstr>Identificación del Iris</vt:lpstr>
      <vt:lpstr>Identificación de Retina</vt:lpstr>
      <vt:lpstr>RECONOCIMIENTO FACIAL</vt:lpstr>
      <vt:lpstr>TERMOGRAMA DEL ROSTRO</vt:lpstr>
      <vt:lpstr>CONTROL DE VENAS</vt:lpstr>
      <vt:lpstr>CONTROL DE VENAS</vt:lpstr>
      <vt:lpstr>CONTROL DE VENAS</vt:lpstr>
      <vt:lpstr>VERIFICACIÓN POR TECLADO</vt:lpstr>
      <vt:lpstr>OLOR CORPORAL</vt:lpstr>
      <vt:lpstr>VERIFICACIÓN POR VOZ</vt:lpstr>
      <vt:lpstr>Verificación de firma</vt:lpstr>
      <vt:lpstr>Otros</vt:lpstr>
      <vt:lpstr>Desventajas de los Métodos Biométricos</vt:lpstr>
      <vt:lpstr>RFID</vt:lpstr>
      <vt:lpstr>RFID</vt:lpstr>
      <vt:lpstr>RFID</vt:lpstr>
      <vt:lpstr>Desventajas de RFID</vt:lpstr>
      <vt:lpstr>RFID</vt:lpstr>
      <vt:lpstr>Presentación de PowerPoint</vt:lpstr>
      <vt:lpstr>Referencias</vt:lpstr>
    </vt:vector>
  </TitlesOfParts>
  <Company>Universidad Javeriana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paez-r</dc:creator>
  <cp:lastModifiedBy>Rafael Paez</cp:lastModifiedBy>
  <cp:revision>407</cp:revision>
  <dcterms:created xsi:type="dcterms:W3CDTF">2009-01-28T20:53:45Z</dcterms:created>
  <dcterms:modified xsi:type="dcterms:W3CDTF">2012-11-08T11:59:00Z</dcterms:modified>
</cp:coreProperties>
</file>